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6"/>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notesMasters/notesMaster1.xml" Type="http://schemas.openxmlformats.org/officeDocument/2006/relationships/notesMaster"/><Relationship Id="rId57" Target="theme/theme2.xml" Type="http://schemas.openxmlformats.org/officeDocument/2006/relationships/theme"/><Relationship Id="rId58" Target="notesSlides/notesSlide1.xml" Type="http://schemas.openxmlformats.org/officeDocument/2006/relationships/notesSlide"/><Relationship Id="rId59" Target="notesSlides/notesSlide2.xml" Type="http://schemas.openxmlformats.org/officeDocument/2006/relationships/notesSlide"/><Relationship Id="rId6" Target="fonts/font6.fntdata" Type="http://schemas.openxmlformats.org/officeDocument/2006/relationships/font"/><Relationship Id="rId60" Target="notesSlides/notesSlide3.xml" Type="http://schemas.openxmlformats.org/officeDocument/2006/relationships/notesSlide"/><Relationship Id="rId61" Target="notesSlides/notesSlide4.xml" Type="http://schemas.openxmlformats.org/officeDocument/2006/relationships/notesSlide"/><Relationship Id="rId62" Target="notesSlides/notesSlide5.xml" Type="http://schemas.openxmlformats.org/officeDocument/2006/relationships/notesSlide"/><Relationship Id="rId63" Target="notesSlides/notesSlide6.xml" Type="http://schemas.openxmlformats.org/officeDocument/2006/relationships/notesSlide"/><Relationship Id="rId64" Target="notesSlides/notesSlide7.xml" Type="http://schemas.openxmlformats.org/officeDocument/2006/relationships/notesSlide"/><Relationship Id="rId65" Target="notesSlides/notesSlide8.xml" Type="http://schemas.openxmlformats.org/officeDocument/2006/relationships/notesSlide"/><Relationship Id="rId66" Target="notesSlides/notesSlide9.xml" Type="http://schemas.openxmlformats.org/officeDocument/2006/relationships/notesSlide"/><Relationship Id="rId67" Target="notesSlides/notesSlide10.xml" Type="http://schemas.openxmlformats.org/officeDocument/2006/relationships/notesSlide"/><Relationship Id="rId68" Target="notesSlides/notesSlide11.xml" Type="http://schemas.openxmlformats.org/officeDocument/2006/relationships/notesSlide"/><Relationship Id="rId69" Target="notesSlides/notesSlide12.xml" Type="http://schemas.openxmlformats.org/officeDocument/2006/relationships/notesSlide"/><Relationship Id="rId7" Target="fonts/font7.fntdata" Type="http://schemas.openxmlformats.org/officeDocument/2006/relationships/font"/><Relationship Id="rId70" Target="notesSlides/notesSlide13.xml" Type="http://schemas.openxmlformats.org/officeDocument/2006/relationships/notesSlide"/><Relationship Id="rId71" Target="notesSlides/notesSlide14.xml" Type="http://schemas.openxmlformats.org/officeDocument/2006/relationships/notesSlide"/><Relationship Id="rId72" Target="notesSlides/notesSlide15.xml" Type="http://schemas.openxmlformats.org/officeDocument/2006/relationships/notesSlide"/><Relationship Id="rId73" Target="notesSlides/notesSlide16.xml" Type="http://schemas.openxmlformats.org/officeDocument/2006/relationships/notesSlide"/><Relationship Id="rId74" Target="notesSlides/notesSlide17.xml" Type="http://schemas.openxmlformats.org/officeDocument/2006/relationships/notesSlide"/><Relationship Id="rId75" Target="notesSlides/notesSlide18.xml" Type="http://schemas.openxmlformats.org/officeDocument/2006/relationships/notesSlide"/><Relationship Id="rId76" Target="notesSlides/notesSlide19.xml" Type="http://schemas.openxmlformats.org/officeDocument/2006/relationships/notesSlide"/><Relationship Id="rId77" Target="notesSlides/notesSlide20.xml" Type="http://schemas.openxmlformats.org/officeDocument/2006/relationships/notesSlide"/><Relationship Id="rId78" Target="notesSlides/notesSlide21.xml" Type="http://schemas.openxmlformats.org/officeDocument/2006/relationships/notesSlide"/><Relationship Id="rId79" Target="notesSlides/notesSlide22.xml" Type="http://schemas.openxmlformats.org/officeDocument/2006/relationships/notesSlide"/><Relationship Id="rId8" Target="fonts/font8.fntdata" Type="http://schemas.openxmlformats.org/officeDocument/2006/relationships/font"/><Relationship Id="rId80" Target="notesSlides/notesSlide23.xml" Type="http://schemas.openxmlformats.org/officeDocument/2006/relationships/notesSlide"/><Relationship Id="rId81" Target="notesSlides/notesSlide24.xml" Type="http://schemas.openxmlformats.org/officeDocument/2006/relationships/notesSlide"/><Relationship Id="rId82" Target="notesSlides/notesSlide25.xml" Type="http://schemas.openxmlformats.org/officeDocument/2006/relationships/notesSlide"/><Relationship Id="rId83" Target="notesSlides/notesSlide26.xml" Type="http://schemas.openxmlformats.org/officeDocument/2006/relationships/notesSlide"/><Relationship Id="rId84" Target="notesSlides/notesSlide27.xml" Type="http://schemas.openxmlformats.org/officeDocument/2006/relationships/notesSlide"/><Relationship Id="rId85" Target="notesSlides/notesSlide28.xml" Type="http://schemas.openxmlformats.org/officeDocument/2006/relationships/notesSlide"/><Relationship Id="rId86" Target="notesSlides/notesSlide29.xml" Type="http://schemas.openxmlformats.org/officeDocument/2006/relationships/notesSlide"/><Relationship Id="rId87" Target="notesSlides/notesSlide30.xml" Type="http://schemas.openxmlformats.org/officeDocument/2006/relationships/notesSlide"/><Relationship Id="rId88" Target="notesSlides/notesSlide31.xml" Type="http://schemas.openxmlformats.org/officeDocument/2006/relationships/notesSlide"/><Relationship Id="rId89" Target="notesSlides/notesSlide32.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notesSlides/notesSlide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notesSlides/notesSlide1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3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3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3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3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3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4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4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4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5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5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2" Target="../notesSlides/notesSlide3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 Id="rId9" Target="../media/image6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63.jpeg" Type="http://schemas.openxmlformats.org/officeDocument/2006/relationships/image"/><Relationship Id="rId4" Target="../media/image64.jpeg" Type="http://schemas.openxmlformats.org/officeDocument/2006/relationships/image"/><Relationship Id="rId5" Target="../media/image65.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8746" t="0" r="-8746" b="0"/>
            </a:stretch>
          </a:blipFill>
        </p:spPr>
      </p:sp>
      <p:grpSp>
        <p:nvGrpSpPr>
          <p:cNvPr name="Group 3" id="3"/>
          <p:cNvGrpSpPr/>
          <p:nvPr/>
        </p:nvGrpSpPr>
        <p:grpSpPr>
          <a:xfrm rot="1060987">
            <a:off x="8395022" y="-1603437"/>
            <a:ext cx="12247371" cy="15299036"/>
            <a:chOff x="0" y="0"/>
            <a:chExt cx="3225645" cy="4029376"/>
          </a:xfrm>
        </p:grpSpPr>
        <p:sp>
          <p:nvSpPr>
            <p:cNvPr name="Freeform 4" id="4"/>
            <p:cNvSpPr/>
            <p:nvPr/>
          </p:nvSpPr>
          <p:spPr>
            <a:xfrm flipH="false" flipV="false" rot="0">
              <a:off x="0" y="0"/>
              <a:ext cx="3225645" cy="4029376"/>
            </a:xfrm>
            <a:custGeom>
              <a:avLst/>
              <a:gdLst/>
              <a:ahLst/>
              <a:cxnLst/>
              <a:rect r="r" b="b" t="t" l="l"/>
              <a:pathLst>
                <a:path h="4029376" w="3225645">
                  <a:moveTo>
                    <a:pt x="0" y="0"/>
                  </a:moveTo>
                  <a:lnTo>
                    <a:pt x="3225645" y="0"/>
                  </a:lnTo>
                  <a:lnTo>
                    <a:pt x="3225645" y="4029376"/>
                  </a:lnTo>
                  <a:lnTo>
                    <a:pt x="0" y="4029376"/>
                  </a:lnTo>
                  <a:close/>
                </a:path>
              </a:pathLst>
            </a:custGeom>
            <a:solidFill>
              <a:srgbClr val="072227">
                <a:alpha val="89804"/>
              </a:srgbClr>
            </a:solidFill>
          </p:spPr>
        </p:sp>
        <p:sp>
          <p:nvSpPr>
            <p:cNvPr name="TextBox 5" id="5"/>
            <p:cNvSpPr txBox="true"/>
            <p:nvPr/>
          </p:nvSpPr>
          <p:spPr>
            <a:xfrm>
              <a:off x="0" y="-38100"/>
              <a:ext cx="3225645" cy="406747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922478" y="4817477"/>
            <a:ext cx="8978563" cy="1163231"/>
          </a:xfrm>
          <a:prstGeom prst="rect">
            <a:avLst/>
          </a:prstGeom>
        </p:spPr>
        <p:txBody>
          <a:bodyPr anchor="t" rtlCol="false" tIns="0" lIns="0" bIns="0" rIns="0">
            <a:spAutoFit/>
          </a:bodyPr>
          <a:lstStyle/>
          <a:p>
            <a:pPr algn="ctr">
              <a:lnSpc>
                <a:spcPts val="9137"/>
              </a:lnSpc>
            </a:pPr>
            <a:r>
              <a:rPr lang="en-US" sz="7809">
                <a:solidFill>
                  <a:srgbClr val="3DEDE8"/>
                </a:solidFill>
                <a:latin typeface="Roboto Condensed Bold"/>
              </a:rPr>
              <a:t>MACHINE LEARNING</a:t>
            </a:r>
          </a:p>
        </p:txBody>
      </p:sp>
      <p:sp>
        <p:nvSpPr>
          <p:cNvPr name="Freeform 7" id="7"/>
          <p:cNvSpPr/>
          <p:nvPr/>
        </p:nvSpPr>
        <p:spPr>
          <a:xfrm flipH="false" flipV="false" rot="-4385921">
            <a:off x="1811542" y="4050978"/>
            <a:ext cx="13559562" cy="542382"/>
          </a:xfrm>
          <a:custGeom>
            <a:avLst/>
            <a:gdLst/>
            <a:ahLst/>
            <a:cxnLst/>
            <a:rect r="r" b="b" t="t" l="l"/>
            <a:pathLst>
              <a:path h="542382" w="13559562">
                <a:moveTo>
                  <a:pt x="0" y="0"/>
                </a:moveTo>
                <a:lnTo>
                  <a:pt x="13559563" y="0"/>
                </a:lnTo>
                <a:lnTo>
                  <a:pt x="13559563" y="542382"/>
                </a:lnTo>
                <a:lnTo>
                  <a:pt x="0" y="542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1190053" y="-400110"/>
            <a:ext cx="7561508" cy="5198537"/>
          </a:xfrm>
          <a:custGeom>
            <a:avLst/>
            <a:gdLst/>
            <a:ahLst/>
            <a:cxnLst/>
            <a:rect r="r" b="b" t="t" l="l"/>
            <a:pathLst>
              <a:path h="5198537" w="7561508">
                <a:moveTo>
                  <a:pt x="0" y="0"/>
                </a:moveTo>
                <a:lnTo>
                  <a:pt x="7561507" y="0"/>
                </a:lnTo>
                <a:lnTo>
                  <a:pt x="7561507" y="5198537"/>
                </a:lnTo>
                <a:lnTo>
                  <a:pt x="0" y="51985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00000">
            <a:off x="13411760" y="8542647"/>
            <a:ext cx="5711110" cy="1620528"/>
          </a:xfrm>
          <a:custGeom>
            <a:avLst/>
            <a:gdLst/>
            <a:ahLst/>
            <a:cxnLst/>
            <a:rect r="r" b="b" t="t" l="l"/>
            <a:pathLst>
              <a:path h="1620528" w="5711110">
                <a:moveTo>
                  <a:pt x="0" y="0"/>
                </a:moveTo>
                <a:lnTo>
                  <a:pt x="5711110" y="0"/>
                </a:lnTo>
                <a:lnTo>
                  <a:pt x="5711110" y="1620528"/>
                </a:lnTo>
                <a:lnTo>
                  <a:pt x="0" y="16205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0061729" y="6055606"/>
            <a:ext cx="7445618" cy="1082654"/>
          </a:xfrm>
          <a:prstGeom prst="rect">
            <a:avLst/>
          </a:prstGeom>
        </p:spPr>
        <p:txBody>
          <a:bodyPr anchor="t" rtlCol="false" tIns="0" lIns="0" bIns="0" rIns="0">
            <a:spAutoFit/>
          </a:bodyPr>
          <a:lstStyle/>
          <a:p>
            <a:pPr algn="ctr">
              <a:lnSpc>
                <a:spcPts val="8437"/>
              </a:lnSpc>
            </a:pPr>
            <a:r>
              <a:rPr lang="en-US" sz="7211">
                <a:solidFill>
                  <a:srgbClr val="AEFEFF"/>
                </a:solidFill>
                <a:latin typeface="Roboto Condensed Bold"/>
              </a:rPr>
              <a:t>BANG ALGORITHMS</a:t>
            </a:r>
          </a:p>
        </p:txBody>
      </p:sp>
      <p:sp>
        <p:nvSpPr>
          <p:cNvPr name="TextBox 11" id="11"/>
          <p:cNvSpPr txBox="true"/>
          <p:nvPr/>
        </p:nvSpPr>
        <p:spPr>
          <a:xfrm rot="0">
            <a:off x="16014541" y="7401931"/>
            <a:ext cx="1492806" cy="459105"/>
          </a:xfrm>
          <a:prstGeom prst="rect">
            <a:avLst/>
          </a:prstGeom>
        </p:spPr>
        <p:txBody>
          <a:bodyPr anchor="t" rtlCol="false" tIns="0" lIns="0" bIns="0" rIns="0">
            <a:spAutoFit/>
          </a:bodyPr>
          <a:lstStyle/>
          <a:p>
            <a:pPr algn="ctr">
              <a:lnSpc>
                <a:spcPts val="3509"/>
              </a:lnSpc>
            </a:pPr>
            <a:r>
              <a:rPr lang="en-US" sz="3000">
                <a:solidFill>
                  <a:srgbClr val="AEFEFF"/>
                </a:solidFill>
                <a:latin typeface="Roboto Condensed Bold"/>
              </a:rPr>
              <a:t>- NHÓM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4790450" y="2767538"/>
            <a:ext cx="27488974" cy="6259363"/>
            <a:chOff x="0" y="0"/>
            <a:chExt cx="7239895" cy="1648556"/>
          </a:xfrm>
        </p:grpSpPr>
        <p:sp>
          <p:nvSpPr>
            <p:cNvPr name="Freeform 3" id="3"/>
            <p:cNvSpPr/>
            <p:nvPr/>
          </p:nvSpPr>
          <p:spPr>
            <a:xfrm flipH="false" flipV="false" rot="0">
              <a:off x="0" y="0"/>
              <a:ext cx="7239895" cy="1648557"/>
            </a:xfrm>
            <a:custGeom>
              <a:avLst/>
              <a:gdLst/>
              <a:ahLst/>
              <a:cxnLst/>
              <a:rect r="r" b="b" t="t" l="l"/>
              <a:pathLst>
                <a:path h="1648557" w="7239895">
                  <a:moveTo>
                    <a:pt x="0" y="0"/>
                  </a:moveTo>
                  <a:lnTo>
                    <a:pt x="7239895" y="0"/>
                  </a:lnTo>
                  <a:lnTo>
                    <a:pt x="7239895" y="1648557"/>
                  </a:lnTo>
                  <a:lnTo>
                    <a:pt x="0" y="1648557"/>
                  </a:lnTo>
                  <a:close/>
                </a:path>
              </a:pathLst>
            </a:custGeom>
            <a:solidFill>
              <a:srgbClr val="35858B"/>
            </a:solidFill>
          </p:spPr>
        </p:sp>
        <p:sp>
          <p:nvSpPr>
            <p:cNvPr name="TextBox 4" id="4"/>
            <p:cNvSpPr txBox="true"/>
            <p:nvPr/>
          </p:nvSpPr>
          <p:spPr>
            <a:xfrm>
              <a:off x="0" y="-38100"/>
              <a:ext cx="7239895" cy="168665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1961804" y="236078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5143500"/>
            <a:ext cx="4896364" cy="3681260"/>
          </a:xfrm>
          <a:custGeom>
            <a:avLst/>
            <a:gdLst/>
            <a:ahLst/>
            <a:cxnLst/>
            <a:rect r="r" b="b" t="t" l="l"/>
            <a:pathLst>
              <a:path h="3681260" w="4896364">
                <a:moveTo>
                  <a:pt x="0" y="0"/>
                </a:moveTo>
                <a:lnTo>
                  <a:pt x="4896364" y="0"/>
                </a:lnTo>
                <a:lnTo>
                  <a:pt x="4896364" y="3681260"/>
                </a:lnTo>
                <a:lnTo>
                  <a:pt x="0" y="3681260"/>
                </a:lnTo>
                <a:lnTo>
                  <a:pt x="0" y="0"/>
                </a:lnTo>
                <a:close/>
              </a:path>
            </a:pathLst>
          </a:custGeom>
          <a:blipFill>
            <a:blip r:embed="rId7"/>
            <a:stretch>
              <a:fillRect l="0" t="0" r="0" b="0"/>
            </a:stretch>
          </a:blipFill>
        </p:spPr>
      </p:sp>
      <p:sp>
        <p:nvSpPr>
          <p:cNvPr name="Freeform 9" id="9"/>
          <p:cNvSpPr/>
          <p:nvPr/>
        </p:nvSpPr>
        <p:spPr>
          <a:xfrm flipH="false" flipV="false" rot="0">
            <a:off x="12900732" y="3250298"/>
            <a:ext cx="4812696" cy="3588745"/>
          </a:xfrm>
          <a:custGeom>
            <a:avLst/>
            <a:gdLst/>
            <a:ahLst/>
            <a:cxnLst/>
            <a:rect r="r" b="b" t="t" l="l"/>
            <a:pathLst>
              <a:path h="3588745" w="4812696">
                <a:moveTo>
                  <a:pt x="0" y="0"/>
                </a:moveTo>
                <a:lnTo>
                  <a:pt x="4812696" y="0"/>
                </a:lnTo>
                <a:lnTo>
                  <a:pt x="4812696" y="3588745"/>
                </a:lnTo>
                <a:lnTo>
                  <a:pt x="0" y="3588745"/>
                </a:lnTo>
                <a:lnTo>
                  <a:pt x="0" y="0"/>
                </a:lnTo>
                <a:close/>
              </a:path>
            </a:pathLst>
          </a:custGeom>
          <a:blipFill>
            <a:blip r:embed="rId8"/>
            <a:stretch>
              <a:fillRect l="0" t="0" r="0" b="0"/>
            </a:stretch>
          </a:blipFill>
        </p:spPr>
      </p:sp>
      <p:sp>
        <p:nvSpPr>
          <p:cNvPr name="Freeform 10" id="10"/>
          <p:cNvSpPr/>
          <p:nvPr/>
        </p:nvSpPr>
        <p:spPr>
          <a:xfrm flipH="false" flipV="false" rot="0">
            <a:off x="6473508" y="4747474"/>
            <a:ext cx="1041042" cy="1149745"/>
          </a:xfrm>
          <a:custGeom>
            <a:avLst/>
            <a:gdLst/>
            <a:ahLst/>
            <a:cxnLst/>
            <a:rect r="r" b="b" t="t" l="l"/>
            <a:pathLst>
              <a:path h="1149745" w="1041042">
                <a:moveTo>
                  <a:pt x="0" y="0"/>
                </a:moveTo>
                <a:lnTo>
                  <a:pt x="1041041" y="0"/>
                </a:lnTo>
                <a:lnTo>
                  <a:pt x="1041041" y="1149745"/>
                </a:lnTo>
                <a:lnTo>
                  <a:pt x="0" y="11497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5316537" y="850758"/>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Phương Pháp Thực Hiện</a:t>
            </a:r>
          </a:p>
        </p:txBody>
      </p:sp>
      <p:sp>
        <p:nvSpPr>
          <p:cNvPr name="TextBox 12" id="12"/>
          <p:cNvSpPr txBox="true"/>
          <p:nvPr/>
        </p:nvSpPr>
        <p:spPr>
          <a:xfrm rot="0">
            <a:off x="1742905" y="3486501"/>
            <a:ext cx="3672727" cy="604573"/>
          </a:xfrm>
          <a:prstGeom prst="rect">
            <a:avLst/>
          </a:prstGeom>
        </p:spPr>
        <p:txBody>
          <a:bodyPr anchor="t" rtlCol="false" tIns="0" lIns="0" bIns="0" rIns="0">
            <a:spAutoFit/>
          </a:bodyPr>
          <a:lstStyle/>
          <a:p>
            <a:pPr algn="ctr">
              <a:lnSpc>
                <a:spcPts val="4720"/>
              </a:lnSpc>
            </a:pPr>
            <a:r>
              <a:rPr lang="en-US" sz="4034">
                <a:solidFill>
                  <a:srgbClr val="AEFEFF"/>
                </a:solidFill>
                <a:latin typeface="Roboto Condensed"/>
              </a:rPr>
              <a:t>Bước 1</a:t>
            </a:r>
          </a:p>
        </p:txBody>
      </p:sp>
      <p:sp>
        <p:nvSpPr>
          <p:cNvPr name="TextBox 13" id="13"/>
          <p:cNvSpPr txBox="true"/>
          <p:nvPr/>
        </p:nvSpPr>
        <p:spPr>
          <a:xfrm rot="0">
            <a:off x="7514549" y="5223760"/>
            <a:ext cx="3759492" cy="609331"/>
          </a:xfrm>
          <a:prstGeom prst="rect">
            <a:avLst/>
          </a:prstGeom>
        </p:spPr>
        <p:txBody>
          <a:bodyPr anchor="t" rtlCol="false" tIns="0" lIns="0" bIns="0" rIns="0">
            <a:spAutoFit/>
          </a:bodyPr>
          <a:lstStyle/>
          <a:p>
            <a:pPr algn="ctr">
              <a:lnSpc>
                <a:spcPts val="4831"/>
              </a:lnSpc>
            </a:pPr>
            <a:r>
              <a:rPr lang="en-US" sz="4129">
                <a:solidFill>
                  <a:srgbClr val="AEFEFF"/>
                </a:solidFill>
                <a:latin typeface="Roboto Condensed"/>
              </a:rPr>
              <a:t>Bước 2</a:t>
            </a:r>
          </a:p>
        </p:txBody>
      </p:sp>
      <p:sp>
        <p:nvSpPr>
          <p:cNvPr name="TextBox 14" id="14"/>
          <p:cNvSpPr txBox="true"/>
          <p:nvPr/>
        </p:nvSpPr>
        <p:spPr>
          <a:xfrm rot="0">
            <a:off x="13548975" y="6934293"/>
            <a:ext cx="3516210" cy="578809"/>
          </a:xfrm>
          <a:prstGeom prst="rect">
            <a:avLst/>
          </a:prstGeom>
        </p:spPr>
        <p:txBody>
          <a:bodyPr anchor="t" rtlCol="false" tIns="0" lIns="0" bIns="0" rIns="0">
            <a:spAutoFit/>
          </a:bodyPr>
          <a:lstStyle/>
          <a:p>
            <a:pPr algn="ctr">
              <a:lnSpc>
                <a:spcPts val="4518"/>
              </a:lnSpc>
            </a:pPr>
            <a:r>
              <a:rPr lang="en-US" sz="3862">
                <a:solidFill>
                  <a:srgbClr val="AEFEFF"/>
                </a:solidFill>
                <a:latin typeface="Roboto Condensed"/>
              </a:rPr>
              <a:t>Bước 3</a:t>
            </a:r>
          </a:p>
        </p:txBody>
      </p:sp>
      <p:sp>
        <p:nvSpPr>
          <p:cNvPr name="TextBox 15" id="15"/>
          <p:cNvSpPr txBox="true"/>
          <p:nvPr/>
        </p:nvSpPr>
        <p:spPr>
          <a:xfrm rot="0">
            <a:off x="1028700" y="4205375"/>
            <a:ext cx="5101138" cy="625911"/>
          </a:xfrm>
          <a:prstGeom prst="rect">
            <a:avLst/>
          </a:prstGeom>
        </p:spPr>
        <p:txBody>
          <a:bodyPr anchor="t" rtlCol="false" tIns="0" lIns="0" bIns="0" rIns="0">
            <a:spAutoFit/>
          </a:bodyPr>
          <a:lstStyle/>
          <a:p>
            <a:pPr algn="ctr">
              <a:lnSpc>
                <a:spcPts val="4961"/>
              </a:lnSpc>
            </a:pPr>
            <a:r>
              <a:rPr lang="en-US" sz="4240">
                <a:solidFill>
                  <a:srgbClr val="FFFFFF"/>
                </a:solidFill>
                <a:latin typeface="Roboto Condensed"/>
              </a:rPr>
              <a:t>Khởi tạo cấu trúc lưới</a:t>
            </a:r>
          </a:p>
        </p:txBody>
      </p:sp>
      <p:sp>
        <p:nvSpPr>
          <p:cNvPr name="TextBox 16" id="16"/>
          <p:cNvSpPr txBox="true"/>
          <p:nvPr/>
        </p:nvSpPr>
        <p:spPr>
          <a:xfrm rot="0">
            <a:off x="7263886" y="5884937"/>
            <a:ext cx="4217611" cy="1243510"/>
          </a:xfrm>
          <a:prstGeom prst="rect">
            <a:avLst/>
          </a:prstGeom>
        </p:spPr>
        <p:txBody>
          <a:bodyPr anchor="t" rtlCol="false" tIns="0" lIns="0" bIns="0" rIns="0">
            <a:spAutoFit/>
          </a:bodyPr>
          <a:lstStyle/>
          <a:p>
            <a:pPr algn="ctr">
              <a:lnSpc>
                <a:spcPts val="4916"/>
              </a:lnSpc>
            </a:pPr>
            <a:r>
              <a:rPr lang="en-US" sz="4202">
                <a:solidFill>
                  <a:srgbClr val="FFFFFF"/>
                </a:solidFill>
                <a:latin typeface="Roboto Condensed"/>
              </a:rPr>
              <a:t>Tính mật độ các khối dữ liệu</a:t>
            </a:r>
          </a:p>
        </p:txBody>
      </p:sp>
      <p:sp>
        <p:nvSpPr>
          <p:cNvPr name="TextBox 17" id="17"/>
          <p:cNvSpPr txBox="true"/>
          <p:nvPr/>
        </p:nvSpPr>
        <p:spPr>
          <a:xfrm rot="0">
            <a:off x="13127796" y="7725713"/>
            <a:ext cx="4358568" cy="1194298"/>
          </a:xfrm>
          <a:prstGeom prst="rect">
            <a:avLst/>
          </a:prstGeom>
        </p:spPr>
        <p:txBody>
          <a:bodyPr anchor="t" rtlCol="false" tIns="0" lIns="0" bIns="0" rIns="0">
            <a:spAutoFit/>
          </a:bodyPr>
          <a:lstStyle/>
          <a:p>
            <a:pPr algn="ctr">
              <a:lnSpc>
                <a:spcPts val="4797"/>
              </a:lnSpc>
            </a:pPr>
            <a:r>
              <a:rPr lang="en-US" sz="4100">
                <a:solidFill>
                  <a:srgbClr val="FFFFFF"/>
                </a:solidFill>
                <a:latin typeface="Roboto Condensed"/>
              </a:rPr>
              <a:t>Sắp xếp khối dữ liệu theo chỉ số mật độ</a:t>
            </a:r>
          </a:p>
        </p:txBody>
      </p:sp>
      <p:sp>
        <p:nvSpPr>
          <p:cNvPr name="Freeform 18" id="18"/>
          <p:cNvSpPr/>
          <p:nvPr/>
        </p:nvSpPr>
        <p:spPr>
          <a:xfrm flipH="true" flipV="false" rot="-6849544">
            <a:off x="11481497" y="6839043"/>
            <a:ext cx="1041042" cy="1149745"/>
          </a:xfrm>
          <a:custGeom>
            <a:avLst/>
            <a:gdLst/>
            <a:ahLst/>
            <a:cxnLst/>
            <a:rect r="r" b="b" t="t" l="l"/>
            <a:pathLst>
              <a:path h="1149745" w="1041042">
                <a:moveTo>
                  <a:pt x="1041042" y="0"/>
                </a:moveTo>
                <a:lnTo>
                  <a:pt x="0" y="0"/>
                </a:lnTo>
                <a:lnTo>
                  <a:pt x="0" y="1149745"/>
                </a:lnTo>
                <a:lnTo>
                  <a:pt x="1041042" y="1149745"/>
                </a:lnTo>
                <a:lnTo>
                  <a:pt x="104104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4790450" y="2767538"/>
            <a:ext cx="27488974" cy="6259363"/>
            <a:chOff x="0" y="0"/>
            <a:chExt cx="7239895" cy="1648556"/>
          </a:xfrm>
        </p:grpSpPr>
        <p:sp>
          <p:nvSpPr>
            <p:cNvPr name="Freeform 3" id="3"/>
            <p:cNvSpPr/>
            <p:nvPr/>
          </p:nvSpPr>
          <p:spPr>
            <a:xfrm flipH="false" flipV="false" rot="0">
              <a:off x="0" y="0"/>
              <a:ext cx="7239895" cy="1648557"/>
            </a:xfrm>
            <a:custGeom>
              <a:avLst/>
              <a:gdLst/>
              <a:ahLst/>
              <a:cxnLst/>
              <a:rect r="r" b="b" t="t" l="l"/>
              <a:pathLst>
                <a:path h="1648557" w="7239895">
                  <a:moveTo>
                    <a:pt x="0" y="0"/>
                  </a:moveTo>
                  <a:lnTo>
                    <a:pt x="7239895" y="0"/>
                  </a:lnTo>
                  <a:lnTo>
                    <a:pt x="7239895" y="1648557"/>
                  </a:lnTo>
                  <a:lnTo>
                    <a:pt x="0" y="1648557"/>
                  </a:lnTo>
                  <a:close/>
                </a:path>
              </a:pathLst>
            </a:custGeom>
            <a:solidFill>
              <a:srgbClr val="35858B"/>
            </a:solidFill>
          </p:spPr>
        </p:sp>
        <p:sp>
          <p:nvSpPr>
            <p:cNvPr name="TextBox 4" id="4"/>
            <p:cNvSpPr txBox="true"/>
            <p:nvPr/>
          </p:nvSpPr>
          <p:spPr>
            <a:xfrm>
              <a:off x="0" y="-38100"/>
              <a:ext cx="7239895" cy="168665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1961804" y="236078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403317">
            <a:off x="4982186" y="4890330"/>
            <a:ext cx="1345499" cy="1485993"/>
          </a:xfrm>
          <a:custGeom>
            <a:avLst/>
            <a:gdLst/>
            <a:ahLst/>
            <a:cxnLst/>
            <a:rect r="r" b="b" t="t" l="l"/>
            <a:pathLst>
              <a:path h="1485993" w="1345499">
                <a:moveTo>
                  <a:pt x="0" y="0"/>
                </a:moveTo>
                <a:lnTo>
                  <a:pt x="1345499" y="0"/>
                </a:lnTo>
                <a:lnTo>
                  <a:pt x="1345499" y="1485993"/>
                </a:lnTo>
                <a:lnTo>
                  <a:pt x="0" y="14859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6627247">
            <a:off x="12356138" y="5296588"/>
            <a:ext cx="1291982" cy="1426887"/>
          </a:xfrm>
          <a:custGeom>
            <a:avLst/>
            <a:gdLst/>
            <a:ahLst/>
            <a:cxnLst/>
            <a:rect r="r" b="b" t="t" l="l"/>
            <a:pathLst>
              <a:path h="1426887" w="1291982">
                <a:moveTo>
                  <a:pt x="1291982" y="0"/>
                </a:moveTo>
                <a:lnTo>
                  <a:pt x="0" y="0"/>
                </a:lnTo>
                <a:lnTo>
                  <a:pt x="0" y="1426887"/>
                </a:lnTo>
                <a:lnTo>
                  <a:pt x="1291982" y="1426887"/>
                </a:lnTo>
                <a:lnTo>
                  <a:pt x="129198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8313588" y="6736175"/>
            <a:ext cx="2161414" cy="2161414"/>
          </a:xfrm>
          <a:custGeom>
            <a:avLst/>
            <a:gdLst/>
            <a:ahLst/>
            <a:cxnLst/>
            <a:rect r="r" b="b" t="t" l="l"/>
            <a:pathLst>
              <a:path h="2161414" w="2161414">
                <a:moveTo>
                  <a:pt x="0" y="0"/>
                </a:moveTo>
                <a:lnTo>
                  <a:pt x="2161414" y="0"/>
                </a:lnTo>
                <a:lnTo>
                  <a:pt x="2161414" y="2161414"/>
                </a:lnTo>
                <a:lnTo>
                  <a:pt x="0" y="21614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5316537" y="850758"/>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Phương Pháp Thực Hiện</a:t>
            </a:r>
          </a:p>
        </p:txBody>
      </p:sp>
      <p:sp>
        <p:nvSpPr>
          <p:cNvPr name="TextBox 12" id="12"/>
          <p:cNvSpPr txBox="true"/>
          <p:nvPr/>
        </p:nvSpPr>
        <p:spPr>
          <a:xfrm rot="0">
            <a:off x="1742905" y="3486501"/>
            <a:ext cx="3672727" cy="604573"/>
          </a:xfrm>
          <a:prstGeom prst="rect">
            <a:avLst/>
          </a:prstGeom>
        </p:spPr>
        <p:txBody>
          <a:bodyPr anchor="t" rtlCol="false" tIns="0" lIns="0" bIns="0" rIns="0">
            <a:spAutoFit/>
          </a:bodyPr>
          <a:lstStyle/>
          <a:p>
            <a:pPr algn="ctr">
              <a:lnSpc>
                <a:spcPts val="4720"/>
              </a:lnSpc>
            </a:pPr>
            <a:r>
              <a:rPr lang="en-US" sz="4034">
                <a:solidFill>
                  <a:srgbClr val="AEFEFF"/>
                </a:solidFill>
                <a:latin typeface="Roboto Condensed"/>
              </a:rPr>
              <a:t>Bước 4</a:t>
            </a:r>
          </a:p>
        </p:txBody>
      </p:sp>
      <p:sp>
        <p:nvSpPr>
          <p:cNvPr name="TextBox 13" id="13"/>
          <p:cNvSpPr txBox="true"/>
          <p:nvPr/>
        </p:nvSpPr>
        <p:spPr>
          <a:xfrm rot="0">
            <a:off x="7514549" y="5223760"/>
            <a:ext cx="3759492" cy="609331"/>
          </a:xfrm>
          <a:prstGeom prst="rect">
            <a:avLst/>
          </a:prstGeom>
        </p:spPr>
        <p:txBody>
          <a:bodyPr anchor="t" rtlCol="false" tIns="0" lIns="0" bIns="0" rIns="0">
            <a:spAutoFit/>
          </a:bodyPr>
          <a:lstStyle/>
          <a:p>
            <a:pPr algn="ctr">
              <a:lnSpc>
                <a:spcPts val="4831"/>
              </a:lnSpc>
            </a:pPr>
            <a:r>
              <a:rPr lang="en-US" sz="4129">
                <a:solidFill>
                  <a:srgbClr val="AEFEFF"/>
                </a:solidFill>
                <a:latin typeface="Roboto Condensed"/>
              </a:rPr>
              <a:t>Bước 5</a:t>
            </a:r>
          </a:p>
        </p:txBody>
      </p:sp>
      <p:sp>
        <p:nvSpPr>
          <p:cNvPr name="TextBox 14" id="14"/>
          <p:cNvSpPr txBox="true"/>
          <p:nvPr/>
        </p:nvSpPr>
        <p:spPr>
          <a:xfrm rot="0">
            <a:off x="13548975" y="6934293"/>
            <a:ext cx="3516210" cy="578809"/>
          </a:xfrm>
          <a:prstGeom prst="rect">
            <a:avLst/>
          </a:prstGeom>
        </p:spPr>
        <p:txBody>
          <a:bodyPr anchor="t" rtlCol="false" tIns="0" lIns="0" bIns="0" rIns="0">
            <a:spAutoFit/>
          </a:bodyPr>
          <a:lstStyle/>
          <a:p>
            <a:pPr algn="ctr">
              <a:lnSpc>
                <a:spcPts val="4518"/>
              </a:lnSpc>
            </a:pPr>
            <a:r>
              <a:rPr lang="en-US" sz="3862">
                <a:solidFill>
                  <a:srgbClr val="AEFEFF"/>
                </a:solidFill>
                <a:latin typeface="Roboto Condensed"/>
              </a:rPr>
              <a:t>Bước 6</a:t>
            </a:r>
          </a:p>
        </p:txBody>
      </p:sp>
      <p:sp>
        <p:nvSpPr>
          <p:cNvPr name="TextBox 15" id="15"/>
          <p:cNvSpPr txBox="true"/>
          <p:nvPr/>
        </p:nvSpPr>
        <p:spPr>
          <a:xfrm rot="0">
            <a:off x="1028700" y="4205375"/>
            <a:ext cx="5101138" cy="625911"/>
          </a:xfrm>
          <a:prstGeom prst="rect">
            <a:avLst/>
          </a:prstGeom>
        </p:spPr>
        <p:txBody>
          <a:bodyPr anchor="t" rtlCol="false" tIns="0" lIns="0" bIns="0" rIns="0">
            <a:spAutoFit/>
          </a:bodyPr>
          <a:lstStyle/>
          <a:p>
            <a:pPr algn="ctr">
              <a:lnSpc>
                <a:spcPts val="4961"/>
              </a:lnSpc>
            </a:pPr>
            <a:r>
              <a:rPr lang="en-US" sz="4240">
                <a:solidFill>
                  <a:srgbClr val="FFFFFF"/>
                </a:solidFill>
                <a:latin typeface="Roboto Condensed"/>
              </a:rPr>
              <a:t>Xác định khối trung tâm</a:t>
            </a:r>
          </a:p>
        </p:txBody>
      </p:sp>
      <p:sp>
        <p:nvSpPr>
          <p:cNvPr name="TextBox 16" id="16"/>
          <p:cNvSpPr txBox="true"/>
          <p:nvPr/>
        </p:nvSpPr>
        <p:spPr>
          <a:xfrm rot="0">
            <a:off x="7263886" y="5884937"/>
            <a:ext cx="4217611" cy="629761"/>
          </a:xfrm>
          <a:prstGeom prst="rect">
            <a:avLst/>
          </a:prstGeom>
        </p:spPr>
        <p:txBody>
          <a:bodyPr anchor="t" rtlCol="false" tIns="0" lIns="0" bIns="0" rIns="0">
            <a:spAutoFit/>
          </a:bodyPr>
          <a:lstStyle/>
          <a:p>
            <a:pPr algn="ctr">
              <a:lnSpc>
                <a:spcPts val="4916"/>
              </a:lnSpc>
            </a:pPr>
            <a:r>
              <a:rPr lang="en-US" sz="4202">
                <a:solidFill>
                  <a:srgbClr val="FFFFFF"/>
                </a:solidFill>
                <a:latin typeface="Roboto Condensed"/>
              </a:rPr>
              <a:t>Gộp khối dữ liệu</a:t>
            </a:r>
          </a:p>
        </p:txBody>
      </p:sp>
      <p:sp>
        <p:nvSpPr>
          <p:cNvPr name="TextBox 17" id="17"/>
          <p:cNvSpPr txBox="true"/>
          <p:nvPr/>
        </p:nvSpPr>
        <p:spPr>
          <a:xfrm rot="0">
            <a:off x="13354860" y="7835932"/>
            <a:ext cx="4358568" cy="595435"/>
          </a:xfrm>
          <a:prstGeom prst="rect">
            <a:avLst/>
          </a:prstGeom>
        </p:spPr>
        <p:txBody>
          <a:bodyPr anchor="t" rtlCol="false" tIns="0" lIns="0" bIns="0" rIns="0">
            <a:spAutoFit/>
          </a:bodyPr>
          <a:lstStyle/>
          <a:p>
            <a:pPr algn="ctr">
              <a:lnSpc>
                <a:spcPts val="4797"/>
              </a:lnSpc>
            </a:pPr>
            <a:r>
              <a:rPr lang="en-US" sz="4100">
                <a:solidFill>
                  <a:srgbClr val="FFFFFF"/>
                </a:solidFill>
                <a:latin typeface="Roboto Condensed"/>
              </a:rPr>
              <a:t>Lặp lại quá trình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614465" y="9258300"/>
            <a:ext cx="5933725" cy="924672"/>
          </a:xfrm>
          <a:custGeom>
            <a:avLst/>
            <a:gdLst/>
            <a:ahLst/>
            <a:cxnLst/>
            <a:rect r="r" b="b" t="t" l="l"/>
            <a:pathLst>
              <a:path h="924672" w="5933725">
                <a:moveTo>
                  <a:pt x="0" y="0"/>
                </a:moveTo>
                <a:lnTo>
                  <a:pt x="5933725" y="0"/>
                </a:lnTo>
                <a:lnTo>
                  <a:pt x="5933725" y="924672"/>
                </a:lnTo>
                <a:lnTo>
                  <a:pt x="0" y="924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4228446" y="3345767"/>
            <a:ext cx="5229768" cy="3595466"/>
          </a:xfrm>
          <a:custGeom>
            <a:avLst/>
            <a:gdLst/>
            <a:ahLst/>
            <a:cxnLst/>
            <a:rect r="r" b="b" t="t" l="l"/>
            <a:pathLst>
              <a:path h="3595466" w="5229768">
                <a:moveTo>
                  <a:pt x="0" y="0"/>
                </a:moveTo>
                <a:lnTo>
                  <a:pt x="5229768" y="0"/>
                </a:lnTo>
                <a:lnTo>
                  <a:pt x="5229768" y="3595466"/>
                </a:lnTo>
                <a:lnTo>
                  <a:pt x="0" y="35954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97241" y="222310"/>
            <a:ext cx="9562059" cy="9842380"/>
          </a:xfrm>
          <a:custGeom>
            <a:avLst/>
            <a:gdLst/>
            <a:ahLst/>
            <a:cxnLst/>
            <a:rect r="r" b="b" t="t" l="l"/>
            <a:pathLst>
              <a:path h="9842380" w="9562059">
                <a:moveTo>
                  <a:pt x="0" y="0"/>
                </a:moveTo>
                <a:lnTo>
                  <a:pt x="9562059" y="0"/>
                </a:lnTo>
                <a:lnTo>
                  <a:pt x="9562059" y="9842380"/>
                </a:lnTo>
                <a:lnTo>
                  <a:pt x="0" y="9842380"/>
                </a:lnTo>
                <a:lnTo>
                  <a:pt x="0" y="0"/>
                </a:lnTo>
                <a:close/>
              </a:path>
            </a:pathLst>
          </a:custGeom>
          <a:blipFill>
            <a:blip r:embed="rId7"/>
            <a:stretch>
              <a:fillRect l="0" t="0" r="0" b="0"/>
            </a:stretch>
          </a:blipFill>
        </p:spPr>
      </p:sp>
      <p:sp>
        <p:nvSpPr>
          <p:cNvPr name="TextBox 5" id="5"/>
          <p:cNvSpPr txBox="true"/>
          <p:nvPr/>
        </p:nvSpPr>
        <p:spPr>
          <a:xfrm rot="0">
            <a:off x="352398" y="357868"/>
            <a:ext cx="7441757" cy="957834"/>
          </a:xfrm>
          <a:prstGeom prst="rect">
            <a:avLst/>
          </a:prstGeom>
        </p:spPr>
        <p:txBody>
          <a:bodyPr anchor="t" rtlCol="false" tIns="0" lIns="0" bIns="0" rIns="0">
            <a:spAutoFit/>
          </a:bodyPr>
          <a:lstStyle/>
          <a:p>
            <a:pPr>
              <a:lnSpc>
                <a:spcPts val="7487"/>
              </a:lnSpc>
            </a:pPr>
            <a:r>
              <a:rPr lang="en-US" sz="6399">
                <a:solidFill>
                  <a:srgbClr val="3DEDE8"/>
                </a:solidFill>
                <a:latin typeface="Roboto Condensed Bold"/>
              </a:rPr>
              <a:t>Tổng quan bộ dữ liệu </a:t>
            </a:r>
          </a:p>
        </p:txBody>
      </p:sp>
      <p:sp>
        <p:nvSpPr>
          <p:cNvPr name="TextBox 6" id="6"/>
          <p:cNvSpPr txBox="true"/>
          <p:nvPr/>
        </p:nvSpPr>
        <p:spPr>
          <a:xfrm rot="0">
            <a:off x="649495" y="3006168"/>
            <a:ext cx="6399231" cy="4284190"/>
          </a:xfrm>
          <a:prstGeom prst="rect">
            <a:avLst/>
          </a:prstGeom>
        </p:spPr>
        <p:txBody>
          <a:bodyPr anchor="t" rtlCol="false" tIns="0" lIns="0" bIns="0" rIns="0">
            <a:spAutoFit/>
          </a:bodyPr>
          <a:lstStyle/>
          <a:p>
            <a:pPr algn="just">
              <a:lnSpc>
                <a:spcPts val="4835"/>
              </a:lnSpc>
            </a:pPr>
            <a:r>
              <a:rPr lang="en-US" sz="4132">
                <a:solidFill>
                  <a:srgbClr val="FFFFFF"/>
                </a:solidFill>
                <a:latin typeface="Roboto Condensed"/>
              </a:rPr>
              <a:t>‘Country Socioeconomic Data’ được lấy từ Kaggle, bộ dữ liệu cung cấp 1 loạt thông tin về hình thái kinh tế xã hội. Bộ dữ liệu bao gồm 10 thuộc tính với 167 quan sát, tương đương với 167 quốc gia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03685" y="2640355"/>
            <a:ext cx="14077392" cy="3219971"/>
          </a:xfrm>
          <a:custGeom>
            <a:avLst/>
            <a:gdLst/>
            <a:ahLst/>
            <a:cxnLst/>
            <a:rect r="r" b="b" t="t" l="l"/>
            <a:pathLst>
              <a:path h="3219971" w="14077392">
                <a:moveTo>
                  <a:pt x="0" y="0"/>
                </a:moveTo>
                <a:lnTo>
                  <a:pt x="14077392" y="0"/>
                </a:lnTo>
                <a:lnTo>
                  <a:pt x="14077392" y="3219970"/>
                </a:lnTo>
                <a:lnTo>
                  <a:pt x="0" y="3219970"/>
                </a:lnTo>
                <a:lnTo>
                  <a:pt x="0" y="0"/>
                </a:lnTo>
                <a:close/>
              </a:path>
            </a:pathLst>
          </a:custGeom>
          <a:blipFill>
            <a:blip r:embed="rId7"/>
            <a:stretch>
              <a:fillRect l="0" t="0" r="0" b="0"/>
            </a:stretch>
          </a:blipFill>
        </p:spPr>
      </p:sp>
      <p:sp>
        <p:nvSpPr>
          <p:cNvPr name="Freeform 6" id="6"/>
          <p:cNvSpPr/>
          <p:nvPr/>
        </p:nvSpPr>
        <p:spPr>
          <a:xfrm flipH="false" flipV="false" rot="0">
            <a:off x="5619097" y="6050825"/>
            <a:ext cx="7049806" cy="3852096"/>
          </a:xfrm>
          <a:custGeom>
            <a:avLst/>
            <a:gdLst/>
            <a:ahLst/>
            <a:cxnLst/>
            <a:rect r="r" b="b" t="t" l="l"/>
            <a:pathLst>
              <a:path h="3852096" w="7049806">
                <a:moveTo>
                  <a:pt x="0" y="0"/>
                </a:moveTo>
                <a:lnTo>
                  <a:pt x="7049806" y="0"/>
                </a:lnTo>
                <a:lnTo>
                  <a:pt x="7049806" y="3852096"/>
                </a:lnTo>
                <a:lnTo>
                  <a:pt x="0" y="3852096"/>
                </a:lnTo>
                <a:lnTo>
                  <a:pt x="0" y="0"/>
                </a:lnTo>
                <a:close/>
              </a:path>
            </a:pathLst>
          </a:custGeom>
          <a:blipFill>
            <a:blip r:embed="rId8"/>
            <a:stretch>
              <a:fillRect l="0" t="0" r="0" b="-6725"/>
            </a:stretch>
          </a:blipFill>
        </p:spPr>
      </p:sp>
      <p:sp>
        <p:nvSpPr>
          <p:cNvPr name="TextBox 7" id="7"/>
          <p:cNvSpPr txBox="true"/>
          <p:nvPr/>
        </p:nvSpPr>
        <p:spPr>
          <a:xfrm rot="0">
            <a:off x="5087845" y="333687"/>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Tổng quan bộ dữ liệu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36457" y="2985266"/>
            <a:ext cx="15815085" cy="6445072"/>
          </a:xfrm>
          <a:custGeom>
            <a:avLst/>
            <a:gdLst/>
            <a:ahLst/>
            <a:cxnLst/>
            <a:rect r="r" b="b" t="t" l="l"/>
            <a:pathLst>
              <a:path h="6445072" w="15815085">
                <a:moveTo>
                  <a:pt x="0" y="0"/>
                </a:moveTo>
                <a:lnTo>
                  <a:pt x="15815086" y="0"/>
                </a:lnTo>
                <a:lnTo>
                  <a:pt x="15815086" y="6445072"/>
                </a:lnTo>
                <a:lnTo>
                  <a:pt x="0" y="6445072"/>
                </a:lnTo>
                <a:lnTo>
                  <a:pt x="0" y="0"/>
                </a:lnTo>
                <a:close/>
              </a:path>
            </a:pathLst>
          </a:custGeom>
          <a:blipFill>
            <a:blip r:embed="rId7"/>
            <a:stretch>
              <a:fillRect l="0" t="0" r="0" b="0"/>
            </a:stretch>
          </a:blipFill>
        </p:spPr>
      </p:sp>
      <p:sp>
        <p:nvSpPr>
          <p:cNvPr name="TextBox 6" id="6"/>
          <p:cNvSpPr txBox="true"/>
          <p:nvPr/>
        </p:nvSpPr>
        <p:spPr>
          <a:xfrm rot="0">
            <a:off x="5087845" y="504302"/>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Tổng quan bộ dữ liệu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61064" y="2507537"/>
            <a:ext cx="12165872" cy="7372467"/>
          </a:xfrm>
          <a:custGeom>
            <a:avLst/>
            <a:gdLst/>
            <a:ahLst/>
            <a:cxnLst/>
            <a:rect r="r" b="b" t="t" l="l"/>
            <a:pathLst>
              <a:path h="7372467" w="12165872">
                <a:moveTo>
                  <a:pt x="0" y="0"/>
                </a:moveTo>
                <a:lnTo>
                  <a:pt x="12165872" y="0"/>
                </a:lnTo>
                <a:lnTo>
                  <a:pt x="12165872" y="7372467"/>
                </a:lnTo>
                <a:lnTo>
                  <a:pt x="0" y="7372467"/>
                </a:lnTo>
                <a:lnTo>
                  <a:pt x="0" y="0"/>
                </a:lnTo>
                <a:close/>
              </a:path>
            </a:pathLst>
          </a:custGeom>
          <a:blipFill>
            <a:blip r:embed="rId7"/>
            <a:stretch>
              <a:fillRect l="0" t="0" r="0" b="0"/>
            </a:stretch>
          </a:blipFill>
        </p:spPr>
      </p:sp>
      <p:sp>
        <p:nvSpPr>
          <p:cNvPr name="TextBox 6" id="6"/>
          <p:cNvSpPr txBox="true"/>
          <p:nvPr/>
        </p:nvSpPr>
        <p:spPr>
          <a:xfrm rot="0">
            <a:off x="5087845" y="504302"/>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Tổng quan bộ dữ liệu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699647" y="2507537"/>
            <a:ext cx="10888705" cy="7228247"/>
          </a:xfrm>
          <a:custGeom>
            <a:avLst/>
            <a:gdLst/>
            <a:ahLst/>
            <a:cxnLst/>
            <a:rect r="r" b="b" t="t" l="l"/>
            <a:pathLst>
              <a:path h="7228247" w="10888705">
                <a:moveTo>
                  <a:pt x="0" y="0"/>
                </a:moveTo>
                <a:lnTo>
                  <a:pt x="10888706" y="0"/>
                </a:lnTo>
                <a:lnTo>
                  <a:pt x="10888706" y="7228247"/>
                </a:lnTo>
                <a:lnTo>
                  <a:pt x="0" y="7228247"/>
                </a:lnTo>
                <a:lnTo>
                  <a:pt x="0" y="0"/>
                </a:lnTo>
                <a:close/>
              </a:path>
            </a:pathLst>
          </a:custGeom>
          <a:blipFill>
            <a:blip r:embed="rId7"/>
            <a:stretch>
              <a:fillRect l="0" t="0" r="0" b="0"/>
            </a:stretch>
          </a:blipFill>
        </p:spPr>
      </p:sp>
      <p:sp>
        <p:nvSpPr>
          <p:cNvPr name="TextBox 6" id="6"/>
          <p:cNvSpPr txBox="true"/>
          <p:nvPr/>
        </p:nvSpPr>
        <p:spPr>
          <a:xfrm rot="0">
            <a:off x="5087845" y="504302"/>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Tổng quan bộ dữ liệu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744316" y="3621962"/>
            <a:ext cx="12799368" cy="3598607"/>
          </a:xfrm>
          <a:custGeom>
            <a:avLst/>
            <a:gdLst/>
            <a:ahLst/>
            <a:cxnLst/>
            <a:rect r="r" b="b" t="t" l="l"/>
            <a:pathLst>
              <a:path h="3598607" w="12799368">
                <a:moveTo>
                  <a:pt x="0" y="0"/>
                </a:moveTo>
                <a:lnTo>
                  <a:pt x="12799368" y="0"/>
                </a:lnTo>
                <a:lnTo>
                  <a:pt x="12799368" y="3598607"/>
                </a:lnTo>
                <a:lnTo>
                  <a:pt x="0" y="3598607"/>
                </a:lnTo>
                <a:lnTo>
                  <a:pt x="0" y="0"/>
                </a:lnTo>
                <a:close/>
              </a:path>
            </a:pathLst>
          </a:custGeom>
          <a:blipFill>
            <a:blip r:embed="rId7"/>
            <a:stretch>
              <a:fillRect l="0" t="0" r="0" b="0"/>
            </a:stretch>
          </a:blipFill>
        </p:spPr>
      </p:sp>
      <p:sp>
        <p:nvSpPr>
          <p:cNvPr name="TextBox 6" id="6"/>
          <p:cNvSpPr txBox="true"/>
          <p:nvPr/>
        </p:nvSpPr>
        <p:spPr>
          <a:xfrm rot="0">
            <a:off x="5087845" y="504302"/>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Tổng quan bộ dữ liệu</a:t>
            </a:r>
          </a:p>
        </p:txBody>
      </p:sp>
      <p:sp>
        <p:nvSpPr>
          <p:cNvPr name="TextBox 7" id="7"/>
          <p:cNvSpPr txBox="true"/>
          <p:nvPr/>
        </p:nvSpPr>
        <p:spPr>
          <a:xfrm rot="0">
            <a:off x="3510249" y="7677769"/>
            <a:ext cx="10955774" cy="635084"/>
          </a:xfrm>
          <a:prstGeom prst="rect">
            <a:avLst/>
          </a:prstGeom>
        </p:spPr>
        <p:txBody>
          <a:bodyPr anchor="t" rtlCol="false" tIns="0" lIns="0" bIns="0" rIns="0">
            <a:spAutoFit/>
          </a:bodyPr>
          <a:lstStyle/>
          <a:p>
            <a:pPr algn="ctr">
              <a:lnSpc>
                <a:spcPts val="4900"/>
              </a:lnSpc>
              <a:spcBef>
                <a:spcPct val="0"/>
              </a:spcBef>
            </a:pPr>
            <a:r>
              <a:rPr lang="en-US" sz="4188">
                <a:solidFill>
                  <a:srgbClr val="FFFFFF"/>
                </a:solidFill>
                <a:latin typeface="Roboto Condensed"/>
              </a:rPr>
              <a:t>Chuẩn hóa dữ liệu định lượng bằng StandardScaler()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305912" y="3093336"/>
            <a:ext cx="6150493" cy="4100329"/>
          </a:xfrm>
          <a:custGeom>
            <a:avLst/>
            <a:gdLst/>
            <a:ahLst/>
            <a:cxnLst/>
            <a:rect r="r" b="b" t="t" l="l"/>
            <a:pathLst>
              <a:path h="4100329" w="6150493">
                <a:moveTo>
                  <a:pt x="0" y="0"/>
                </a:moveTo>
                <a:lnTo>
                  <a:pt x="6150494" y="0"/>
                </a:lnTo>
                <a:lnTo>
                  <a:pt x="6150494" y="4100328"/>
                </a:lnTo>
                <a:lnTo>
                  <a:pt x="0" y="4100328"/>
                </a:lnTo>
                <a:lnTo>
                  <a:pt x="0" y="0"/>
                </a:lnTo>
                <a:close/>
              </a:path>
            </a:pathLst>
          </a:custGeom>
          <a:blipFill>
            <a:blip r:embed="rId7"/>
            <a:stretch>
              <a:fillRect l="0" t="0" r="0" b="0"/>
            </a:stretch>
          </a:blipFill>
        </p:spPr>
      </p:sp>
      <p:sp>
        <p:nvSpPr>
          <p:cNvPr name="Freeform 6" id="6"/>
          <p:cNvSpPr/>
          <p:nvPr/>
        </p:nvSpPr>
        <p:spPr>
          <a:xfrm flipH="false" flipV="false" rot="0">
            <a:off x="10216759" y="2948513"/>
            <a:ext cx="3454850" cy="6747120"/>
          </a:xfrm>
          <a:custGeom>
            <a:avLst/>
            <a:gdLst/>
            <a:ahLst/>
            <a:cxnLst/>
            <a:rect r="r" b="b" t="t" l="l"/>
            <a:pathLst>
              <a:path h="6747120" w="3454850">
                <a:moveTo>
                  <a:pt x="0" y="0"/>
                </a:moveTo>
                <a:lnTo>
                  <a:pt x="3454850" y="0"/>
                </a:lnTo>
                <a:lnTo>
                  <a:pt x="3454850" y="6747119"/>
                </a:lnTo>
                <a:lnTo>
                  <a:pt x="0" y="6747119"/>
                </a:lnTo>
                <a:lnTo>
                  <a:pt x="0" y="0"/>
                </a:lnTo>
                <a:close/>
              </a:path>
            </a:pathLst>
          </a:custGeom>
          <a:blipFill>
            <a:blip r:embed="rId8"/>
            <a:stretch>
              <a:fillRect l="0" t="0" r="0" b="0"/>
            </a:stretch>
          </a:blipFill>
        </p:spPr>
      </p:sp>
      <p:sp>
        <p:nvSpPr>
          <p:cNvPr name="TextBox 7" id="7"/>
          <p:cNvSpPr txBox="true"/>
          <p:nvPr/>
        </p:nvSpPr>
        <p:spPr>
          <a:xfrm rot="0">
            <a:off x="5087845" y="609680"/>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Tổng quan bộ dữ liệu</a:t>
            </a:r>
          </a:p>
        </p:txBody>
      </p:sp>
      <p:sp>
        <p:nvSpPr>
          <p:cNvPr name="TextBox 8" id="8"/>
          <p:cNvSpPr txBox="true"/>
          <p:nvPr/>
        </p:nvSpPr>
        <p:spPr>
          <a:xfrm rot="0">
            <a:off x="3938532" y="7784214"/>
            <a:ext cx="3893716" cy="635084"/>
          </a:xfrm>
          <a:prstGeom prst="rect">
            <a:avLst/>
          </a:prstGeom>
        </p:spPr>
        <p:txBody>
          <a:bodyPr anchor="t" rtlCol="false" tIns="0" lIns="0" bIns="0" rIns="0">
            <a:spAutoFit/>
          </a:bodyPr>
          <a:lstStyle/>
          <a:p>
            <a:pPr algn="just">
              <a:lnSpc>
                <a:spcPts val="4900"/>
              </a:lnSpc>
              <a:spcBef>
                <a:spcPct val="0"/>
              </a:spcBef>
            </a:pPr>
            <a:r>
              <a:rPr lang="en-US" sz="4188">
                <a:solidFill>
                  <a:srgbClr val="FFFFFF"/>
                </a:solidFill>
                <a:latin typeface="Roboto Condensed"/>
              </a:rPr>
              <a:t>Giảm chiều dữ liệu</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070968" y="3333133"/>
            <a:ext cx="5699402" cy="5844398"/>
          </a:xfrm>
          <a:custGeom>
            <a:avLst/>
            <a:gdLst/>
            <a:ahLst/>
            <a:cxnLst/>
            <a:rect r="r" b="b" t="t" l="l"/>
            <a:pathLst>
              <a:path h="5844398" w="5699402">
                <a:moveTo>
                  <a:pt x="0" y="0"/>
                </a:moveTo>
                <a:lnTo>
                  <a:pt x="5699401" y="0"/>
                </a:lnTo>
                <a:lnTo>
                  <a:pt x="5699401" y="5844398"/>
                </a:lnTo>
                <a:lnTo>
                  <a:pt x="0" y="5844398"/>
                </a:lnTo>
                <a:lnTo>
                  <a:pt x="0" y="0"/>
                </a:lnTo>
                <a:close/>
              </a:path>
            </a:pathLst>
          </a:custGeom>
          <a:blipFill>
            <a:blip r:embed="rId7"/>
            <a:stretch>
              <a:fillRect l="-1552" t="-2880" r="0" b="-1381"/>
            </a:stretch>
          </a:blipFill>
        </p:spPr>
      </p:sp>
      <p:sp>
        <p:nvSpPr>
          <p:cNvPr name="TextBox 6" id="6"/>
          <p:cNvSpPr txBox="true"/>
          <p:nvPr/>
        </p:nvSpPr>
        <p:spPr>
          <a:xfrm rot="0">
            <a:off x="5087845" y="592773"/>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Áp dụng giải thuật </a:t>
            </a:r>
          </a:p>
        </p:txBody>
      </p:sp>
      <p:sp>
        <p:nvSpPr>
          <p:cNvPr name="TextBox 7" id="7"/>
          <p:cNvSpPr txBox="true"/>
          <p:nvPr/>
        </p:nvSpPr>
        <p:spPr>
          <a:xfrm rot="0">
            <a:off x="1321621" y="3956588"/>
            <a:ext cx="8876448" cy="4082308"/>
          </a:xfrm>
          <a:prstGeom prst="rect">
            <a:avLst/>
          </a:prstGeom>
        </p:spPr>
        <p:txBody>
          <a:bodyPr anchor="t" rtlCol="false" tIns="0" lIns="0" bIns="0" rIns="0">
            <a:spAutoFit/>
          </a:bodyPr>
          <a:lstStyle/>
          <a:p>
            <a:pPr algn="just" marL="857550" indent="-428775" lvl="1">
              <a:lnSpc>
                <a:spcPts val="4647"/>
              </a:lnSpc>
              <a:buFont typeface="Arial"/>
              <a:buChar char="•"/>
            </a:pPr>
            <a:r>
              <a:rPr lang="en-US" sz="3971" u="sng">
                <a:solidFill>
                  <a:srgbClr val="FFFFFF"/>
                </a:solidFill>
                <a:latin typeface="Roboto Condensed"/>
              </a:rPr>
              <a:t>Chạy giải thuật và trực quan phân cụm</a:t>
            </a:r>
          </a:p>
          <a:p>
            <a:pPr algn="just">
              <a:lnSpc>
                <a:spcPts val="4647"/>
              </a:lnSpc>
              <a:spcBef>
                <a:spcPct val="0"/>
              </a:spcBef>
            </a:pPr>
            <a:r>
              <a:rPr lang="en-US" sz="3971">
                <a:solidFill>
                  <a:srgbClr val="FFFFFF"/>
                </a:solidFill>
                <a:latin typeface="Roboto Condensed"/>
              </a:rPr>
              <a:t>Đối với thư viện pyclustering, các thuật toán phân nhóm yêu cầu tính toán khoảng cách giữa các điểm dữ liệu phải theo dạng số, nên phải xóa hoặc chuyển sang giá trị định lượng để phục vụ tiếp cho công việc chạy mô hình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638050" y="9749654"/>
            <a:ext cx="18926050" cy="7002250"/>
            <a:chOff x="0" y="0"/>
            <a:chExt cx="4984639" cy="1844214"/>
          </a:xfrm>
        </p:grpSpPr>
        <p:sp>
          <p:nvSpPr>
            <p:cNvPr name="Freeform 3" id="3"/>
            <p:cNvSpPr/>
            <p:nvPr/>
          </p:nvSpPr>
          <p:spPr>
            <a:xfrm flipH="false" flipV="false" rot="0">
              <a:off x="0" y="0"/>
              <a:ext cx="4984639" cy="1844214"/>
            </a:xfrm>
            <a:custGeom>
              <a:avLst/>
              <a:gdLst/>
              <a:ahLst/>
              <a:cxnLst/>
              <a:rect r="r" b="b" t="t" l="l"/>
              <a:pathLst>
                <a:path h="1844214" w="4984639">
                  <a:moveTo>
                    <a:pt x="0" y="0"/>
                  </a:moveTo>
                  <a:lnTo>
                    <a:pt x="4984639" y="0"/>
                  </a:lnTo>
                  <a:lnTo>
                    <a:pt x="4984639" y="1844214"/>
                  </a:lnTo>
                  <a:lnTo>
                    <a:pt x="0" y="1844214"/>
                  </a:lnTo>
                  <a:close/>
                </a:path>
              </a:pathLst>
            </a:custGeom>
            <a:solidFill>
              <a:srgbClr val="4FBDBA"/>
            </a:solidFill>
          </p:spPr>
        </p:sp>
        <p:sp>
          <p:nvSpPr>
            <p:cNvPr name="TextBox 4" id="4"/>
            <p:cNvSpPr txBox="true"/>
            <p:nvPr/>
          </p:nvSpPr>
          <p:spPr>
            <a:xfrm>
              <a:off x="0" y="-38100"/>
              <a:ext cx="4984639" cy="188231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717876" y="3659044"/>
            <a:ext cx="4632892" cy="1484456"/>
          </a:xfrm>
          <a:custGeom>
            <a:avLst/>
            <a:gdLst/>
            <a:ahLst/>
            <a:cxnLst/>
            <a:rect r="r" b="b" t="t" l="l"/>
            <a:pathLst>
              <a:path h="1484456" w="4632892">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88713" y="6167085"/>
            <a:ext cx="4632892" cy="1484456"/>
          </a:xfrm>
          <a:custGeom>
            <a:avLst/>
            <a:gdLst/>
            <a:ahLst/>
            <a:cxnLst/>
            <a:rect r="r" b="b" t="t" l="l"/>
            <a:pathLst>
              <a:path h="1484456" w="4632892">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828089" y="3659044"/>
            <a:ext cx="4632892" cy="1484456"/>
          </a:xfrm>
          <a:custGeom>
            <a:avLst/>
            <a:gdLst/>
            <a:ahLst/>
            <a:cxnLst/>
            <a:rect r="r" b="b" t="t" l="l"/>
            <a:pathLst>
              <a:path h="1484456" w="4632892">
                <a:moveTo>
                  <a:pt x="0" y="0"/>
                </a:moveTo>
                <a:lnTo>
                  <a:pt x="4632892" y="0"/>
                </a:lnTo>
                <a:lnTo>
                  <a:pt x="4632892"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498926" y="6167085"/>
            <a:ext cx="4632892" cy="1484456"/>
          </a:xfrm>
          <a:custGeom>
            <a:avLst/>
            <a:gdLst/>
            <a:ahLst/>
            <a:cxnLst/>
            <a:rect r="r" b="b" t="t" l="l"/>
            <a:pathLst>
              <a:path h="1484456" w="4632892">
                <a:moveTo>
                  <a:pt x="0" y="0"/>
                </a:moveTo>
                <a:lnTo>
                  <a:pt x="4632892" y="0"/>
                </a:lnTo>
                <a:lnTo>
                  <a:pt x="4632892"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937231" y="3659044"/>
            <a:ext cx="4632892" cy="1484456"/>
          </a:xfrm>
          <a:custGeom>
            <a:avLst/>
            <a:gdLst/>
            <a:ahLst/>
            <a:cxnLst/>
            <a:rect r="r" b="b" t="t" l="l"/>
            <a:pathLst>
              <a:path h="1484456" w="4632892">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856107"/>
            <a:ext cx="5933725" cy="924672"/>
          </a:xfrm>
          <a:custGeom>
            <a:avLst/>
            <a:gdLst/>
            <a:ahLst/>
            <a:cxnLst/>
            <a:rect r="r" b="b" t="t" l="l"/>
            <a:pathLst>
              <a:path h="924672" w="5933725">
                <a:moveTo>
                  <a:pt x="0" y="0"/>
                </a:moveTo>
                <a:lnTo>
                  <a:pt x="5933725" y="0"/>
                </a:lnTo>
                <a:lnTo>
                  <a:pt x="5933725" y="924672"/>
                </a:lnTo>
                <a:lnTo>
                  <a:pt x="0" y="924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671693" y="1303459"/>
            <a:ext cx="5616307" cy="634175"/>
          </a:xfrm>
          <a:custGeom>
            <a:avLst/>
            <a:gdLst/>
            <a:ahLst/>
            <a:cxnLst/>
            <a:rect r="r" b="b" t="t" l="l"/>
            <a:pathLst>
              <a:path h="634175" w="5616307">
                <a:moveTo>
                  <a:pt x="0" y="0"/>
                </a:moveTo>
                <a:lnTo>
                  <a:pt x="5616307" y="0"/>
                </a:lnTo>
                <a:lnTo>
                  <a:pt x="5616307" y="634175"/>
                </a:lnTo>
                <a:lnTo>
                  <a:pt x="0" y="634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5615772" y="1047750"/>
            <a:ext cx="7056457" cy="1319402"/>
          </a:xfrm>
          <a:prstGeom prst="rect">
            <a:avLst/>
          </a:prstGeom>
        </p:spPr>
        <p:txBody>
          <a:bodyPr anchor="t" rtlCol="false" tIns="0" lIns="0" bIns="0" rIns="0">
            <a:spAutoFit/>
          </a:bodyPr>
          <a:lstStyle/>
          <a:p>
            <a:pPr algn="ctr">
              <a:lnSpc>
                <a:spcPts val="10295"/>
              </a:lnSpc>
            </a:pPr>
            <a:r>
              <a:rPr lang="en-US" sz="8799">
                <a:solidFill>
                  <a:srgbClr val="3DEDE8"/>
                </a:solidFill>
                <a:latin typeface="Roboto Condensed Bold"/>
              </a:rPr>
              <a:t>Bố Cục</a:t>
            </a:r>
          </a:p>
        </p:txBody>
      </p:sp>
      <p:sp>
        <p:nvSpPr>
          <p:cNvPr name="TextBox 13" id="13"/>
          <p:cNvSpPr txBox="true"/>
          <p:nvPr/>
        </p:nvSpPr>
        <p:spPr>
          <a:xfrm rot="0">
            <a:off x="2797493" y="3860209"/>
            <a:ext cx="2818279" cy="1186815"/>
          </a:xfrm>
          <a:prstGeom prst="rect">
            <a:avLst/>
          </a:prstGeom>
        </p:spPr>
        <p:txBody>
          <a:bodyPr anchor="t" rtlCol="false" tIns="0" lIns="0" bIns="0" rIns="0">
            <a:spAutoFit/>
          </a:bodyPr>
          <a:lstStyle/>
          <a:p>
            <a:pPr algn="ctr">
              <a:lnSpc>
                <a:spcPts val="4679"/>
              </a:lnSpc>
            </a:pPr>
            <a:r>
              <a:rPr lang="en-US" sz="3999" spc="199">
                <a:solidFill>
                  <a:srgbClr val="B2DEFF"/>
                </a:solidFill>
                <a:latin typeface="Roboto Condensed"/>
              </a:rPr>
              <a:t>Tổng quan đề tài</a:t>
            </a:r>
          </a:p>
        </p:txBody>
      </p:sp>
      <p:sp>
        <p:nvSpPr>
          <p:cNvPr name="TextBox 14" id="14"/>
          <p:cNvSpPr txBox="true"/>
          <p:nvPr/>
        </p:nvSpPr>
        <p:spPr>
          <a:xfrm rot="0">
            <a:off x="5239582" y="6305441"/>
            <a:ext cx="3163969" cy="1186815"/>
          </a:xfrm>
          <a:prstGeom prst="rect">
            <a:avLst/>
          </a:prstGeom>
        </p:spPr>
        <p:txBody>
          <a:bodyPr anchor="t" rtlCol="false" tIns="0" lIns="0" bIns="0" rIns="0">
            <a:spAutoFit/>
          </a:bodyPr>
          <a:lstStyle/>
          <a:p>
            <a:pPr algn="ctr">
              <a:lnSpc>
                <a:spcPts val="4679"/>
              </a:lnSpc>
            </a:pPr>
            <a:r>
              <a:rPr lang="en-US" sz="3999" spc="199">
                <a:solidFill>
                  <a:srgbClr val="B2DEFF"/>
                </a:solidFill>
                <a:latin typeface="Roboto Condensed"/>
              </a:rPr>
              <a:t>Áp dụng giải thuật</a:t>
            </a:r>
          </a:p>
        </p:txBody>
      </p:sp>
      <p:sp>
        <p:nvSpPr>
          <p:cNvPr name="TextBox 15" id="15"/>
          <p:cNvSpPr txBox="true"/>
          <p:nvPr/>
        </p:nvSpPr>
        <p:spPr>
          <a:xfrm rot="0">
            <a:off x="7562551" y="4107902"/>
            <a:ext cx="3395430" cy="596265"/>
          </a:xfrm>
          <a:prstGeom prst="rect">
            <a:avLst/>
          </a:prstGeom>
        </p:spPr>
        <p:txBody>
          <a:bodyPr anchor="t" rtlCol="false" tIns="0" lIns="0" bIns="0" rIns="0">
            <a:spAutoFit/>
          </a:bodyPr>
          <a:lstStyle/>
          <a:p>
            <a:pPr algn="ctr">
              <a:lnSpc>
                <a:spcPts val="4679"/>
              </a:lnSpc>
            </a:pPr>
            <a:r>
              <a:rPr lang="en-US" sz="3999" spc="199">
                <a:solidFill>
                  <a:srgbClr val="B2DEFF"/>
                </a:solidFill>
                <a:latin typeface="Roboto Condensed"/>
              </a:rPr>
              <a:t>Cơ sở lí thuyết</a:t>
            </a:r>
          </a:p>
        </p:txBody>
      </p:sp>
      <p:sp>
        <p:nvSpPr>
          <p:cNvPr name="TextBox 16" id="16"/>
          <p:cNvSpPr txBox="true"/>
          <p:nvPr/>
        </p:nvSpPr>
        <p:spPr>
          <a:xfrm rot="0">
            <a:off x="10349118" y="6320668"/>
            <a:ext cx="3163969" cy="1186815"/>
          </a:xfrm>
          <a:prstGeom prst="rect">
            <a:avLst/>
          </a:prstGeom>
        </p:spPr>
        <p:txBody>
          <a:bodyPr anchor="t" rtlCol="false" tIns="0" lIns="0" bIns="0" rIns="0">
            <a:spAutoFit/>
          </a:bodyPr>
          <a:lstStyle/>
          <a:p>
            <a:pPr algn="ctr">
              <a:lnSpc>
                <a:spcPts val="4679"/>
              </a:lnSpc>
            </a:pPr>
            <a:r>
              <a:rPr lang="en-US" sz="3999" spc="199">
                <a:solidFill>
                  <a:srgbClr val="B2DEFF"/>
                </a:solidFill>
                <a:latin typeface="Roboto Condensed"/>
              </a:rPr>
              <a:t>Kết luận &amp; Đánh giá</a:t>
            </a:r>
          </a:p>
        </p:txBody>
      </p:sp>
      <p:sp>
        <p:nvSpPr>
          <p:cNvPr name="TextBox 17" id="17"/>
          <p:cNvSpPr txBox="true"/>
          <p:nvPr/>
        </p:nvSpPr>
        <p:spPr>
          <a:xfrm rot="0">
            <a:off x="12491668" y="3860209"/>
            <a:ext cx="3666969" cy="1128903"/>
          </a:xfrm>
          <a:prstGeom prst="rect">
            <a:avLst/>
          </a:prstGeom>
        </p:spPr>
        <p:txBody>
          <a:bodyPr anchor="t" rtlCol="false" tIns="0" lIns="0" bIns="0" rIns="0">
            <a:spAutoFit/>
          </a:bodyPr>
          <a:lstStyle/>
          <a:p>
            <a:pPr algn="ctr">
              <a:lnSpc>
                <a:spcPts val="4446"/>
              </a:lnSpc>
            </a:pPr>
            <a:r>
              <a:rPr lang="en-US" sz="3800" spc="190">
                <a:solidFill>
                  <a:srgbClr val="B2DEFF"/>
                </a:solidFill>
                <a:latin typeface="Roboto Condensed"/>
              </a:rPr>
              <a:t>Tổng quan &amp; Tiền xử lí dữ liệu</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00898" y="3197705"/>
            <a:ext cx="6353394" cy="5451308"/>
          </a:xfrm>
          <a:custGeom>
            <a:avLst/>
            <a:gdLst/>
            <a:ahLst/>
            <a:cxnLst/>
            <a:rect r="r" b="b" t="t" l="l"/>
            <a:pathLst>
              <a:path h="5451308" w="6353394">
                <a:moveTo>
                  <a:pt x="0" y="0"/>
                </a:moveTo>
                <a:lnTo>
                  <a:pt x="6353394" y="0"/>
                </a:lnTo>
                <a:lnTo>
                  <a:pt x="6353394" y="5451308"/>
                </a:lnTo>
                <a:lnTo>
                  <a:pt x="0" y="5451308"/>
                </a:lnTo>
                <a:lnTo>
                  <a:pt x="0" y="0"/>
                </a:lnTo>
                <a:close/>
              </a:path>
            </a:pathLst>
          </a:custGeom>
          <a:blipFill>
            <a:blip r:embed="rId7"/>
            <a:stretch>
              <a:fillRect l="-1136" t="-604" r="-2476" b="-283"/>
            </a:stretch>
          </a:blipFill>
        </p:spPr>
      </p:sp>
      <p:sp>
        <p:nvSpPr>
          <p:cNvPr name="Freeform 6" id="6"/>
          <p:cNvSpPr/>
          <p:nvPr/>
        </p:nvSpPr>
        <p:spPr>
          <a:xfrm flipH="false" flipV="false" rot="0">
            <a:off x="8054257" y="4727564"/>
            <a:ext cx="9819084" cy="2759745"/>
          </a:xfrm>
          <a:custGeom>
            <a:avLst/>
            <a:gdLst/>
            <a:ahLst/>
            <a:cxnLst/>
            <a:rect r="r" b="b" t="t" l="l"/>
            <a:pathLst>
              <a:path h="2759745" w="9819084">
                <a:moveTo>
                  <a:pt x="0" y="0"/>
                </a:moveTo>
                <a:lnTo>
                  <a:pt x="9819083" y="0"/>
                </a:lnTo>
                <a:lnTo>
                  <a:pt x="9819083" y="2759745"/>
                </a:lnTo>
                <a:lnTo>
                  <a:pt x="0" y="2759745"/>
                </a:lnTo>
                <a:lnTo>
                  <a:pt x="0" y="0"/>
                </a:lnTo>
                <a:close/>
              </a:path>
            </a:pathLst>
          </a:custGeom>
          <a:blipFill>
            <a:blip r:embed="rId8"/>
            <a:stretch>
              <a:fillRect l="-1942" t="-3671" r="0" b="-4575"/>
            </a:stretch>
          </a:blipFill>
        </p:spPr>
      </p:sp>
      <p:sp>
        <p:nvSpPr>
          <p:cNvPr name="TextBox 7" id="7"/>
          <p:cNvSpPr txBox="true"/>
          <p:nvPr/>
        </p:nvSpPr>
        <p:spPr>
          <a:xfrm rot="0">
            <a:off x="5087845" y="592773"/>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Áp dụng giải thuật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05818" y="5709159"/>
            <a:ext cx="7437997" cy="3203184"/>
          </a:xfrm>
          <a:custGeom>
            <a:avLst/>
            <a:gdLst/>
            <a:ahLst/>
            <a:cxnLst/>
            <a:rect r="r" b="b" t="t" l="l"/>
            <a:pathLst>
              <a:path h="3203184" w="7437997">
                <a:moveTo>
                  <a:pt x="0" y="0"/>
                </a:moveTo>
                <a:lnTo>
                  <a:pt x="7437997" y="0"/>
                </a:lnTo>
                <a:lnTo>
                  <a:pt x="7437997" y="3203184"/>
                </a:lnTo>
                <a:lnTo>
                  <a:pt x="0" y="3203184"/>
                </a:lnTo>
                <a:lnTo>
                  <a:pt x="0" y="0"/>
                </a:lnTo>
                <a:close/>
              </a:path>
            </a:pathLst>
          </a:custGeom>
          <a:blipFill>
            <a:blip r:embed="rId7"/>
            <a:stretch>
              <a:fillRect l="-1089" t="-2906" r="0" b="0"/>
            </a:stretch>
          </a:blipFill>
        </p:spPr>
      </p:sp>
      <p:sp>
        <p:nvSpPr>
          <p:cNvPr name="Freeform 6" id="6"/>
          <p:cNvSpPr/>
          <p:nvPr/>
        </p:nvSpPr>
        <p:spPr>
          <a:xfrm flipH="false" flipV="false" rot="0">
            <a:off x="10205818" y="3558457"/>
            <a:ext cx="7437997" cy="1757007"/>
          </a:xfrm>
          <a:custGeom>
            <a:avLst/>
            <a:gdLst/>
            <a:ahLst/>
            <a:cxnLst/>
            <a:rect r="r" b="b" t="t" l="l"/>
            <a:pathLst>
              <a:path h="1757007" w="7437997">
                <a:moveTo>
                  <a:pt x="0" y="0"/>
                </a:moveTo>
                <a:lnTo>
                  <a:pt x="7437997" y="0"/>
                </a:lnTo>
                <a:lnTo>
                  <a:pt x="7437997" y="1757007"/>
                </a:lnTo>
                <a:lnTo>
                  <a:pt x="0" y="1757007"/>
                </a:lnTo>
                <a:lnTo>
                  <a:pt x="0" y="0"/>
                </a:lnTo>
                <a:close/>
              </a:path>
            </a:pathLst>
          </a:custGeom>
          <a:blipFill>
            <a:blip r:embed="rId8"/>
            <a:stretch>
              <a:fillRect l="0" t="0" r="0" b="0"/>
            </a:stretch>
          </a:blipFill>
        </p:spPr>
      </p:sp>
      <p:sp>
        <p:nvSpPr>
          <p:cNvPr name="TextBox 7" id="7"/>
          <p:cNvSpPr txBox="true"/>
          <p:nvPr/>
        </p:nvSpPr>
        <p:spPr>
          <a:xfrm rot="0">
            <a:off x="5087845" y="592773"/>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Áp dụng giải thuật </a:t>
            </a:r>
          </a:p>
        </p:txBody>
      </p:sp>
      <p:sp>
        <p:nvSpPr>
          <p:cNvPr name="TextBox 8" id="8"/>
          <p:cNvSpPr txBox="true"/>
          <p:nvPr/>
        </p:nvSpPr>
        <p:spPr>
          <a:xfrm rot="0">
            <a:off x="1171399" y="4462929"/>
            <a:ext cx="8290275" cy="2492459"/>
          </a:xfrm>
          <a:prstGeom prst="rect">
            <a:avLst/>
          </a:prstGeom>
        </p:spPr>
        <p:txBody>
          <a:bodyPr anchor="t" rtlCol="false" tIns="0" lIns="0" bIns="0" rIns="0">
            <a:spAutoFit/>
          </a:bodyPr>
          <a:lstStyle/>
          <a:p>
            <a:pPr algn="just" marL="904356" indent="-452178" lvl="1">
              <a:lnSpc>
                <a:spcPts val="4900"/>
              </a:lnSpc>
              <a:buFont typeface="Arial"/>
              <a:buChar char="•"/>
            </a:pPr>
            <a:r>
              <a:rPr lang="en-US" sz="4188">
                <a:solidFill>
                  <a:srgbClr val="FFFFFF"/>
                </a:solidFill>
                <a:latin typeface="Roboto Condensed"/>
              </a:rPr>
              <a:t>Để hoàn thành phân cụm cần sử dụng hàm process() để thực hiện giải thuật và trả các về các thông tin đầu ra.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317172" y="4168934"/>
            <a:ext cx="7763633" cy="5845923"/>
          </a:xfrm>
          <a:custGeom>
            <a:avLst/>
            <a:gdLst/>
            <a:ahLst/>
            <a:cxnLst/>
            <a:rect r="r" b="b" t="t" l="l"/>
            <a:pathLst>
              <a:path h="5845923" w="7763633">
                <a:moveTo>
                  <a:pt x="0" y="0"/>
                </a:moveTo>
                <a:lnTo>
                  <a:pt x="7763633" y="0"/>
                </a:lnTo>
                <a:lnTo>
                  <a:pt x="7763633" y="5845923"/>
                </a:lnTo>
                <a:lnTo>
                  <a:pt x="0" y="5845923"/>
                </a:lnTo>
                <a:lnTo>
                  <a:pt x="0" y="0"/>
                </a:lnTo>
                <a:close/>
              </a:path>
            </a:pathLst>
          </a:custGeom>
          <a:blipFill>
            <a:blip r:embed="rId7"/>
            <a:stretch>
              <a:fillRect l="0" t="0" r="0" b="0"/>
            </a:stretch>
          </a:blipFill>
        </p:spPr>
      </p:sp>
      <p:sp>
        <p:nvSpPr>
          <p:cNvPr name="TextBox 6" id="6"/>
          <p:cNvSpPr txBox="true"/>
          <p:nvPr/>
        </p:nvSpPr>
        <p:spPr>
          <a:xfrm rot="0">
            <a:off x="5087845" y="592773"/>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Áp dụng giải thuật </a:t>
            </a:r>
          </a:p>
        </p:txBody>
      </p:sp>
      <p:sp>
        <p:nvSpPr>
          <p:cNvPr name="TextBox 7" id="7"/>
          <p:cNvSpPr txBox="true"/>
          <p:nvPr/>
        </p:nvSpPr>
        <p:spPr>
          <a:xfrm rot="0">
            <a:off x="1599851" y="2719316"/>
            <a:ext cx="15088299" cy="1237839"/>
          </a:xfrm>
          <a:prstGeom prst="rect">
            <a:avLst/>
          </a:prstGeom>
        </p:spPr>
        <p:txBody>
          <a:bodyPr anchor="t" rtlCol="false" tIns="0" lIns="0" bIns="0" rIns="0">
            <a:spAutoFit/>
          </a:bodyPr>
          <a:lstStyle/>
          <a:p>
            <a:pPr algn="just">
              <a:lnSpc>
                <a:spcPts val="4900"/>
              </a:lnSpc>
              <a:spcBef>
                <a:spcPct val="0"/>
              </a:spcBef>
            </a:pPr>
            <a:r>
              <a:rPr lang="en-US" sz="4188">
                <a:solidFill>
                  <a:srgbClr val="FFFFFF"/>
                </a:solidFill>
                <a:latin typeface="Roboto Condensed"/>
              </a:rPr>
              <a:t>Để dễ hình dung hơn sự phân bố theo dạng lưới ô tiếp tục tiến hành việc vẽ những biểu đồ bằng các hàm thuộc lớp thư viện bang_visualizer().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087845" y="592773"/>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Áp dụng giải thuật </a:t>
            </a:r>
          </a:p>
        </p:txBody>
      </p:sp>
      <p:grpSp>
        <p:nvGrpSpPr>
          <p:cNvPr name="Group 6" id="6"/>
          <p:cNvGrpSpPr/>
          <p:nvPr/>
        </p:nvGrpSpPr>
        <p:grpSpPr>
          <a:xfrm rot="0">
            <a:off x="5147527" y="2786588"/>
            <a:ext cx="7992946" cy="6802408"/>
            <a:chOff x="0" y="0"/>
            <a:chExt cx="10657261" cy="9069877"/>
          </a:xfrm>
        </p:grpSpPr>
        <p:sp>
          <p:nvSpPr>
            <p:cNvPr name="Freeform 7" id="7"/>
            <p:cNvSpPr/>
            <p:nvPr/>
          </p:nvSpPr>
          <p:spPr>
            <a:xfrm flipH="false" flipV="false" rot="0">
              <a:off x="0" y="0"/>
              <a:ext cx="10657261" cy="7981798"/>
            </a:xfrm>
            <a:custGeom>
              <a:avLst/>
              <a:gdLst/>
              <a:ahLst/>
              <a:cxnLst/>
              <a:rect r="r" b="b" t="t" l="l"/>
              <a:pathLst>
                <a:path h="7981798" w="10657261">
                  <a:moveTo>
                    <a:pt x="0" y="0"/>
                  </a:moveTo>
                  <a:lnTo>
                    <a:pt x="10657261" y="0"/>
                  </a:lnTo>
                  <a:lnTo>
                    <a:pt x="10657261" y="7981798"/>
                  </a:lnTo>
                  <a:lnTo>
                    <a:pt x="0" y="7981798"/>
                  </a:lnTo>
                  <a:lnTo>
                    <a:pt x="0" y="0"/>
                  </a:lnTo>
                  <a:close/>
                </a:path>
              </a:pathLst>
            </a:custGeom>
            <a:blipFill>
              <a:blip r:embed="rId7"/>
              <a:stretch>
                <a:fillRect l="0" t="0" r="0" b="0"/>
              </a:stretch>
            </a:blipFill>
          </p:spPr>
        </p:sp>
        <p:sp>
          <p:nvSpPr>
            <p:cNvPr name="TextBox 8" id="8"/>
            <p:cNvSpPr txBox="true"/>
            <p:nvPr/>
          </p:nvSpPr>
          <p:spPr>
            <a:xfrm rot="0">
              <a:off x="3101209" y="8223098"/>
              <a:ext cx="4454842" cy="846779"/>
            </a:xfrm>
            <a:prstGeom prst="rect">
              <a:avLst/>
            </a:prstGeom>
          </p:spPr>
          <p:txBody>
            <a:bodyPr anchor="t" rtlCol="false" tIns="0" lIns="0" bIns="0" rIns="0">
              <a:spAutoFit/>
            </a:bodyPr>
            <a:lstStyle/>
            <a:p>
              <a:pPr algn="ctr">
                <a:lnSpc>
                  <a:spcPts val="4900"/>
                </a:lnSpc>
                <a:spcBef>
                  <a:spcPct val="0"/>
                </a:spcBef>
              </a:pPr>
              <a:r>
                <a:rPr lang="en-US" sz="4188">
                  <a:solidFill>
                    <a:srgbClr val="FFFFFF"/>
                  </a:solidFill>
                  <a:latin typeface="Roboto Condensed"/>
                </a:rPr>
                <a:t>show_clusters()</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087845" y="592773"/>
            <a:ext cx="8112310"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Áp dụng giải thuật </a:t>
            </a:r>
          </a:p>
        </p:txBody>
      </p:sp>
      <p:grpSp>
        <p:nvGrpSpPr>
          <p:cNvPr name="Group 6" id="6"/>
          <p:cNvGrpSpPr/>
          <p:nvPr/>
        </p:nvGrpSpPr>
        <p:grpSpPr>
          <a:xfrm rot="0">
            <a:off x="5221941" y="2939376"/>
            <a:ext cx="7844119" cy="6632373"/>
            <a:chOff x="0" y="0"/>
            <a:chExt cx="10458825" cy="8843164"/>
          </a:xfrm>
        </p:grpSpPr>
        <p:sp>
          <p:nvSpPr>
            <p:cNvPr name="Freeform 7" id="7"/>
            <p:cNvSpPr/>
            <p:nvPr/>
          </p:nvSpPr>
          <p:spPr>
            <a:xfrm flipH="false" flipV="false" rot="0">
              <a:off x="0" y="0"/>
              <a:ext cx="10458825" cy="7803581"/>
            </a:xfrm>
            <a:custGeom>
              <a:avLst/>
              <a:gdLst/>
              <a:ahLst/>
              <a:cxnLst/>
              <a:rect r="r" b="b" t="t" l="l"/>
              <a:pathLst>
                <a:path h="7803581" w="10458825">
                  <a:moveTo>
                    <a:pt x="0" y="0"/>
                  </a:moveTo>
                  <a:lnTo>
                    <a:pt x="10458825" y="0"/>
                  </a:lnTo>
                  <a:lnTo>
                    <a:pt x="10458825" y="7803581"/>
                  </a:lnTo>
                  <a:lnTo>
                    <a:pt x="0" y="7803581"/>
                  </a:lnTo>
                  <a:lnTo>
                    <a:pt x="0" y="0"/>
                  </a:lnTo>
                  <a:close/>
                </a:path>
              </a:pathLst>
            </a:custGeom>
            <a:blipFill>
              <a:blip r:embed="rId7"/>
              <a:stretch>
                <a:fillRect l="0" t="0" r="0" b="0"/>
              </a:stretch>
            </a:blipFill>
          </p:spPr>
        </p:sp>
        <p:sp>
          <p:nvSpPr>
            <p:cNvPr name="TextBox 8" id="8"/>
            <p:cNvSpPr txBox="true"/>
            <p:nvPr/>
          </p:nvSpPr>
          <p:spPr>
            <a:xfrm rot="0">
              <a:off x="2425635" y="8007299"/>
              <a:ext cx="5607555" cy="835865"/>
            </a:xfrm>
            <a:prstGeom prst="rect">
              <a:avLst/>
            </a:prstGeom>
          </p:spPr>
          <p:txBody>
            <a:bodyPr anchor="t" rtlCol="false" tIns="0" lIns="0" bIns="0" rIns="0">
              <a:spAutoFit/>
            </a:bodyPr>
            <a:lstStyle/>
            <a:p>
              <a:pPr algn="just">
                <a:lnSpc>
                  <a:spcPts val="4900"/>
                </a:lnSpc>
                <a:spcBef>
                  <a:spcPct val="0"/>
                </a:spcBef>
              </a:pPr>
              <a:r>
                <a:rPr lang="en-US" sz="4188">
                  <a:solidFill>
                    <a:srgbClr val="FFFFFF"/>
                  </a:solidFill>
                  <a:latin typeface="Roboto Condensed"/>
                </a:rPr>
                <a:t>show_dendorgram()</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92951" y="3164762"/>
            <a:ext cx="8501122" cy="6372674"/>
          </a:xfrm>
          <a:custGeom>
            <a:avLst/>
            <a:gdLst/>
            <a:ahLst/>
            <a:cxnLst/>
            <a:rect r="r" b="b" t="t" l="l"/>
            <a:pathLst>
              <a:path h="6372674" w="8501122">
                <a:moveTo>
                  <a:pt x="0" y="0"/>
                </a:moveTo>
                <a:lnTo>
                  <a:pt x="8501122" y="0"/>
                </a:lnTo>
                <a:lnTo>
                  <a:pt x="8501122" y="6372675"/>
                </a:lnTo>
                <a:lnTo>
                  <a:pt x="0" y="6372675"/>
                </a:lnTo>
                <a:lnTo>
                  <a:pt x="0" y="0"/>
                </a:lnTo>
                <a:close/>
              </a:path>
            </a:pathLst>
          </a:custGeom>
          <a:blipFill>
            <a:blip r:embed="rId7"/>
            <a:stretch>
              <a:fillRect l="0" t="0" r="0" b="0"/>
            </a:stretch>
          </a:blipFill>
        </p:spPr>
      </p:sp>
      <p:sp>
        <p:nvSpPr>
          <p:cNvPr name="Freeform 6" id="6"/>
          <p:cNvSpPr/>
          <p:nvPr/>
        </p:nvSpPr>
        <p:spPr>
          <a:xfrm flipH="false" flipV="false" rot="0">
            <a:off x="9288351" y="3164762"/>
            <a:ext cx="8492668" cy="6372674"/>
          </a:xfrm>
          <a:custGeom>
            <a:avLst/>
            <a:gdLst/>
            <a:ahLst/>
            <a:cxnLst/>
            <a:rect r="r" b="b" t="t" l="l"/>
            <a:pathLst>
              <a:path h="6372674" w="8492668">
                <a:moveTo>
                  <a:pt x="0" y="0"/>
                </a:moveTo>
                <a:lnTo>
                  <a:pt x="8492668" y="0"/>
                </a:lnTo>
                <a:lnTo>
                  <a:pt x="8492668" y="6372675"/>
                </a:lnTo>
                <a:lnTo>
                  <a:pt x="0" y="6372675"/>
                </a:lnTo>
                <a:lnTo>
                  <a:pt x="0" y="0"/>
                </a:lnTo>
                <a:close/>
              </a:path>
            </a:pathLst>
          </a:custGeom>
          <a:blipFill>
            <a:blip r:embed="rId8"/>
            <a:stretch>
              <a:fillRect l="0" t="0" r="0" b="0"/>
            </a:stretch>
          </a:blipFill>
        </p:spPr>
      </p:sp>
      <p:sp>
        <p:nvSpPr>
          <p:cNvPr name="TextBox 7" id="7"/>
          <p:cNvSpPr txBox="true"/>
          <p:nvPr/>
        </p:nvSpPr>
        <p:spPr>
          <a:xfrm rot="0">
            <a:off x="5604916" y="390954"/>
            <a:ext cx="7078167" cy="1127126"/>
          </a:xfrm>
          <a:prstGeom prst="rect">
            <a:avLst/>
          </a:prstGeom>
        </p:spPr>
        <p:txBody>
          <a:bodyPr anchor="t" rtlCol="false" tIns="0" lIns="0" bIns="0" rIns="0">
            <a:spAutoFit/>
          </a:bodyPr>
          <a:lstStyle/>
          <a:p>
            <a:pPr algn="ctr">
              <a:lnSpc>
                <a:spcPts val="4400"/>
              </a:lnSpc>
            </a:pPr>
            <a:r>
              <a:rPr lang="en-US" sz="4000">
                <a:solidFill>
                  <a:srgbClr val="3DEDE8"/>
                </a:solidFill>
                <a:latin typeface="Roboto Condensed Bold"/>
              </a:rPr>
              <a:t>Phân tích cụm cho bộ dữ liệu gốc dựa trên kết quả nhãn</a:t>
            </a:r>
          </a:p>
        </p:txBody>
      </p:sp>
      <p:sp>
        <p:nvSpPr>
          <p:cNvPr name="TextBox 8" id="8"/>
          <p:cNvSpPr txBox="true"/>
          <p:nvPr/>
        </p:nvSpPr>
        <p:spPr>
          <a:xfrm rot="0">
            <a:off x="1807189" y="2194088"/>
            <a:ext cx="3761176" cy="626899"/>
          </a:xfrm>
          <a:prstGeom prst="rect">
            <a:avLst/>
          </a:prstGeom>
        </p:spPr>
        <p:txBody>
          <a:bodyPr anchor="t" rtlCol="false" tIns="0" lIns="0" bIns="0" rIns="0">
            <a:spAutoFit/>
          </a:bodyPr>
          <a:lstStyle/>
          <a:p>
            <a:pPr algn="just" marL="904356" indent="-452178" lvl="1">
              <a:lnSpc>
                <a:spcPts val="4900"/>
              </a:lnSpc>
              <a:spcBef>
                <a:spcPct val="0"/>
              </a:spcBef>
              <a:buFont typeface="Arial"/>
              <a:buChar char="•"/>
            </a:pPr>
            <a:r>
              <a:rPr lang="en-US" sz="4188">
                <a:solidFill>
                  <a:srgbClr val="FFFFFF"/>
                </a:solidFill>
                <a:latin typeface="Roboto Condensed"/>
              </a:rPr>
              <a:t>Yếu tố kinh tế</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3413487"/>
            <a:ext cx="8115300" cy="6503987"/>
          </a:xfrm>
          <a:custGeom>
            <a:avLst/>
            <a:gdLst/>
            <a:ahLst/>
            <a:cxnLst/>
            <a:rect r="r" b="b" t="t" l="l"/>
            <a:pathLst>
              <a:path h="6503987" w="8115300">
                <a:moveTo>
                  <a:pt x="0" y="0"/>
                </a:moveTo>
                <a:lnTo>
                  <a:pt x="8115300" y="0"/>
                </a:lnTo>
                <a:lnTo>
                  <a:pt x="8115300" y="6503987"/>
                </a:lnTo>
                <a:lnTo>
                  <a:pt x="0" y="6503987"/>
                </a:lnTo>
                <a:lnTo>
                  <a:pt x="0" y="0"/>
                </a:lnTo>
                <a:close/>
              </a:path>
            </a:pathLst>
          </a:custGeom>
          <a:blipFill>
            <a:blip r:embed="rId7"/>
            <a:stretch>
              <a:fillRect l="-601" t="0" r="-601" b="0"/>
            </a:stretch>
          </a:blipFill>
        </p:spPr>
      </p:sp>
      <p:sp>
        <p:nvSpPr>
          <p:cNvPr name="Freeform 6" id="6"/>
          <p:cNvSpPr/>
          <p:nvPr/>
        </p:nvSpPr>
        <p:spPr>
          <a:xfrm flipH="false" flipV="false" rot="0">
            <a:off x="9394623" y="3413487"/>
            <a:ext cx="8280125" cy="6503987"/>
          </a:xfrm>
          <a:custGeom>
            <a:avLst/>
            <a:gdLst/>
            <a:ahLst/>
            <a:cxnLst/>
            <a:rect r="r" b="b" t="t" l="l"/>
            <a:pathLst>
              <a:path h="6503987" w="8280125">
                <a:moveTo>
                  <a:pt x="0" y="0"/>
                </a:moveTo>
                <a:lnTo>
                  <a:pt x="8280125" y="0"/>
                </a:lnTo>
                <a:lnTo>
                  <a:pt x="8280125" y="6503987"/>
                </a:lnTo>
                <a:lnTo>
                  <a:pt x="0" y="6503987"/>
                </a:lnTo>
                <a:lnTo>
                  <a:pt x="0" y="0"/>
                </a:lnTo>
                <a:close/>
              </a:path>
            </a:pathLst>
          </a:custGeom>
          <a:blipFill>
            <a:blip r:embed="rId8"/>
            <a:stretch>
              <a:fillRect l="0" t="0" r="0" b="0"/>
            </a:stretch>
          </a:blipFill>
        </p:spPr>
      </p:sp>
      <p:sp>
        <p:nvSpPr>
          <p:cNvPr name="TextBox 7" id="7"/>
          <p:cNvSpPr txBox="true"/>
          <p:nvPr/>
        </p:nvSpPr>
        <p:spPr>
          <a:xfrm rot="0">
            <a:off x="5604916" y="390954"/>
            <a:ext cx="7078167" cy="1127126"/>
          </a:xfrm>
          <a:prstGeom prst="rect">
            <a:avLst/>
          </a:prstGeom>
        </p:spPr>
        <p:txBody>
          <a:bodyPr anchor="t" rtlCol="false" tIns="0" lIns="0" bIns="0" rIns="0">
            <a:spAutoFit/>
          </a:bodyPr>
          <a:lstStyle/>
          <a:p>
            <a:pPr algn="ctr">
              <a:lnSpc>
                <a:spcPts val="4400"/>
              </a:lnSpc>
            </a:pPr>
            <a:r>
              <a:rPr lang="en-US" sz="4000">
                <a:solidFill>
                  <a:srgbClr val="3DEDE8"/>
                </a:solidFill>
                <a:latin typeface="Roboto Condensed Bold"/>
              </a:rPr>
              <a:t>Phân tích cụm cho bộ dữ liệu gốc dựa trên kết quả nhãn</a:t>
            </a:r>
          </a:p>
        </p:txBody>
      </p:sp>
      <p:sp>
        <p:nvSpPr>
          <p:cNvPr name="TextBox 8" id="8"/>
          <p:cNvSpPr txBox="true"/>
          <p:nvPr/>
        </p:nvSpPr>
        <p:spPr>
          <a:xfrm rot="0">
            <a:off x="2229804" y="2194088"/>
            <a:ext cx="3384638" cy="626899"/>
          </a:xfrm>
          <a:prstGeom prst="rect">
            <a:avLst/>
          </a:prstGeom>
        </p:spPr>
        <p:txBody>
          <a:bodyPr anchor="t" rtlCol="false" tIns="0" lIns="0" bIns="0" rIns="0">
            <a:spAutoFit/>
          </a:bodyPr>
          <a:lstStyle/>
          <a:p>
            <a:pPr algn="just">
              <a:lnSpc>
                <a:spcPts val="4900"/>
              </a:lnSpc>
              <a:spcBef>
                <a:spcPct val="0"/>
              </a:spcBef>
            </a:pPr>
            <a:r>
              <a:rPr lang="en-US" sz="4188">
                <a:solidFill>
                  <a:srgbClr val="FFFFFF"/>
                </a:solidFill>
                <a:latin typeface="Roboto Condensed"/>
              </a:rPr>
              <a:t>2. Yếu tố dân số</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20112" y="3100037"/>
            <a:ext cx="7239188" cy="5383379"/>
          </a:xfrm>
          <a:custGeom>
            <a:avLst/>
            <a:gdLst/>
            <a:ahLst/>
            <a:cxnLst/>
            <a:rect r="r" b="b" t="t" l="l"/>
            <a:pathLst>
              <a:path h="5383379" w="7239188">
                <a:moveTo>
                  <a:pt x="0" y="0"/>
                </a:moveTo>
                <a:lnTo>
                  <a:pt x="7239188" y="0"/>
                </a:lnTo>
                <a:lnTo>
                  <a:pt x="7239188" y="5383379"/>
                </a:lnTo>
                <a:lnTo>
                  <a:pt x="0" y="5383379"/>
                </a:lnTo>
                <a:lnTo>
                  <a:pt x="0" y="0"/>
                </a:lnTo>
                <a:close/>
              </a:path>
            </a:pathLst>
          </a:custGeom>
          <a:blipFill>
            <a:blip r:embed="rId7"/>
            <a:stretch>
              <a:fillRect l="0" t="0" r="0" b="0"/>
            </a:stretch>
          </a:blipFill>
        </p:spPr>
      </p:sp>
      <p:sp>
        <p:nvSpPr>
          <p:cNvPr name="Freeform 6" id="6"/>
          <p:cNvSpPr/>
          <p:nvPr/>
        </p:nvSpPr>
        <p:spPr>
          <a:xfrm flipH="false" flipV="false" rot="0">
            <a:off x="672694" y="4408428"/>
            <a:ext cx="8753192" cy="1925406"/>
          </a:xfrm>
          <a:custGeom>
            <a:avLst/>
            <a:gdLst/>
            <a:ahLst/>
            <a:cxnLst/>
            <a:rect r="r" b="b" t="t" l="l"/>
            <a:pathLst>
              <a:path h="1925406" w="8753192">
                <a:moveTo>
                  <a:pt x="0" y="0"/>
                </a:moveTo>
                <a:lnTo>
                  <a:pt x="8753192" y="0"/>
                </a:lnTo>
                <a:lnTo>
                  <a:pt x="8753192" y="1925406"/>
                </a:lnTo>
                <a:lnTo>
                  <a:pt x="0" y="1925406"/>
                </a:lnTo>
                <a:lnTo>
                  <a:pt x="0" y="0"/>
                </a:lnTo>
                <a:close/>
              </a:path>
            </a:pathLst>
          </a:custGeom>
          <a:blipFill>
            <a:blip r:embed="rId8"/>
            <a:stretch>
              <a:fillRect l="0" t="0" r="0" b="0"/>
            </a:stretch>
          </a:blipFill>
        </p:spPr>
      </p:sp>
      <p:sp>
        <p:nvSpPr>
          <p:cNvPr name="TextBox 7" id="7"/>
          <p:cNvSpPr txBox="true"/>
          <p:nvPr/>
        </p:nvSpPr>
        <p:spPr>
          <a:xfrm rot="0">
            <a:off x="5659905" y="598916"/>
            <a:ext cx="7078167" cy="720725"/>
          </a:xfrm>
          <a:prstGeom prst="rect">
            <a:avLst/>
          </a:prstGeom>
        </p:spPr>
        <p:txBody>
          <a:bodyPr anchor="t" rtlCol="false" tIns="0" lIns="0" bIns="0" rIns="0">
            <a:spAutoFit/>
          </a:bodyPr>
          <a:lstStyle/>
          <a:p>
            <a:pPr algn="ctr">
              <a:lnSpc>
                <a:spcPts val="5500"/>
              </a:lnSpc>
            </a:pPr>
            <a:r>
              <a:rPr lang="en-US" sz="5000">
                <a:solidFill>
                  <a:srgbClr val="3DEDE8"/>
                </a:solidFill>
                <a:latin typeface="Roboto Condensed Bold"/>
              </a:rPr>
              <a:t>Đánh giá hiệu quả giải thuật</a:t>
            </a:r>
          </a:p>
        </p:txBody>
      </p:sp>
      <p:sp>
        <p:nvSpPr>
          <p:cNvPr name="TextBox 8" id="8"/>
          <p:cNvSpPr txBox="true"/>
          <p:nvPr/>
        </p:nvSpPr>
        <p:spPr>
          <a:xfrm rot="0">
            <a:off x="300287" y="2786588"/>
            <a:ext cx="17797404" cy="626899"/>
          </a:xfrm>
          <a:prstGeom prst="rect">
            <a:avLst/>
          </a:prstGeom>
        </p:spPr>
        <p:txBody>
          <a:bodyPr anchor="t" rtlCol="false" tIns="0" lIns="0" bIns="0" rIns="0">
            <a:spAutoFit/>
          </a:bodyPr>
          <a:lstStyle/>
          <a:p>
            <a:pPr algn="just" marL="904356" indent="-452178" lvl="1">
              <a:lnSpc>
                <a:spcPts val="4900"/>
              </a:lnSpc>
              <a:spcBef>
                <a:spcPct val="0"/>
              </a:spcBef>
              <a:buFont typeface="Arial"/>
              <a:buChar char="•"/>
            </a:pPr>
            <a:r>
              <a:rPr lang="en-US" sz="4188">
                <a:solidFill>
                  <a:srgbClr val="FFFFFF"/>
                </a:solidFill>
                <a:latin typeface="Roboto Condensed"/>
              </a:rPr>
              <a:t>Đánh giá chung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621765" y="3164762"/>
            <a:ext cx="8116307" cy="6847155"/>
          </a:xfrm>
          <a:custGeom>
            <a:avLst/>
            <a:gdLst/>
            <a:ahLst/>
            <a:cxnLst/>
            <a:rect r="r" b="b" t="t" l="l"/>
            <a:pathLst>
              <a:path h="6847155" w="8116307">
                <a:moveTo>
                  <a:pt x="0" y="0"/>
                </a:moveTo>
                <a:lnTo>
                  <a:pt x="8116307" y="0"/>
                </a:lnTo>
                <a:lnTo>
                  <a:pt x="8116307" y="6847155"/>
                </a:lnTo>
                <a:lnTo>
                  <a:pt x="0" y="6847155"/>
                </a:lnTo>
                <a:lnTo>
                  <a:pt x="0" y="0"/>
                </a:lnTo>
                <a:close/>
              </a:path>
            </a:pathLst>
          </a:custGeom>
          <a:blipFill>
            <a:blip r:embed="rId7"/>
            <a:stretch>
              <a:fillRect l="0" t="0" r="0" b="0"/>
            </a:stretch>
          </a:blipFill>
        </p:spPr>
      </p:sp>
      <p:sp>
        <p:nvSpPr>
          <p:cNvPr name="TextBox 6" id="6"/>
          <p:cNvSpPr txBox="true"/>
          <p:nvPr/>
        </p:nvSpPr>
        <p:spPr>
          <a:xfrm rot="0">
            <a:off x="5659905" y="598916"/>
            <a:ext cx="7078167" cy="720725"/>
          </a:xfrm>
          <a:prstGeom prst="rect">
            <a:avLst/>
          </a:prstGeom>
        </p:spPr>
        <p:txBody>
          <a:bodyPr anchor="t" rtlCol="false" tIns="0" lIns="0" bIns="0" rIns="0">
            <a:spAutoFit/>
          </a:bodyPr>
          <a:lstStyle/>
          <a:p>
            <a:pPr algn="ctr">
              <a:lnSpc>
                <a:spcPts val="5500"/>
              </a:lnSpc>
            </a:pPr>
            <a:r>
              <a:rPr lang="en-US" sz="5000">
                <a:solidFill>
                  <a:srgbClr val="3DEDE8"/>
                </a:solidFill>
                <a:latin typeface="Roboto Condensed Bold"/>
              </a:rPr>
              <a:t>Đánh giá hiệu quả giải thuật</a:t>
            </a:r>
          </a:p>
        </p:txBody>
      </p:sp>
      <p:sp>
        <p:nvSpPr>
          <p:cNvPr name="TextBox 7" id="7"/>
          <p:cNvSpPr txBox="true"/>
          <p:nvPr/>
        </p:nvSpPr>
        <p:spPr>
          <a:xfrm rot="0">
            <a:off x="2613501" y="2473138"/>
            <a:ext cx="17797404" cy="626899"/>
          </a:xfrm>
          <a:prstGeom prst="rect">
            <a:avLst/>
          </a:prstGeom>
        </p:spPr>
        <p:txBody>
          <a:bodyPr anchor="t" rtlCol="false" tIns="0" lIns="0" bIns="0" rIns="0">
            <a:spAutoFit/>
          </a:bodyPr>
          <a:lstStyle/>
          <a:p>
            <a:pPr algn="just">
              <a:lnSpc>
                <a:spcPts val="4900"/>
              </a:lnSpc>
              <a:spcBef>
                <a:spcPct val="0"/>
              </a:spcBef>
            </a:pPr>
            <a:r>
              <a:rPr lang="en-US" sz="4188">
                <a:solidFill>
                  <a:srgbClr val="FFFFFF"/>
                </a:solidFill>
                <a:latin typeface="Roboto Condensed"/>
              </a:rPr>
              <a:t>2. So sánh với thuật toán phân cụm HAC</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087904" y="3164762"/>
            <a:ext cx="8893562" cy="6408201"/>
          </a:xfrm>
          <a:custGeom>
            <a:avLst/>
            <a:gdLst/>
            <a:ahLst/>
            <a:cxnLst/>
            <a:rect r="r" b="b" t="t" l="l"/>
            <a:pathLst>
              <a:path h="6408201" w="8893562">
                <a:moveTo>
                  <a:pt x="0" y="0"/>
                </a:moveTo>
                <a:lnTo>
                  <a:pt x="8893562" y="0"/>
                </a:lnTo>
                <a:lnTo>
                  <a:pt x="8893562" y="6408201"/>
                </a:lnTo>
                <a:lnTo>
                  <a:pt x="0" y="6408201"/>
                </a:lnTo>
                <a:lnTo>
                  <a:pt x="0" y="0"/>
                </a:lnTo>
                <a:close/>
              </a:path>
            </a:pathLst>
          </a:custGeom>
          <a:blipFill>
            <a:blip r:embed="rId7"/>
            <a:stretch>
              <a:fillRect l="0" t="0" r="0" b="0"/>
            </a:stretch>
          </a:blipFill>
        </p:spPr>
      </p:sp>
      <p:sp>
        <p:nvSpPr>
          <p:cNvPr name="Freeform 6" id="6"/>
          <p:cNvSpPr/>
          <p:nvPr/>
        </p:nvSpPr>
        <p:spPr>
          <a:xfrm flipH="false" flipV="false" rot="0">
            <a:off x="245535" y="4508397"/>
            <a:ext cx="8528419" cy="2459262"/>
          </a:xfrm>
          <a:custGeom>
            <a:avLst/>
            <a:gdLst/>
            <a:ahLst/>
            <a:cxnLst/>
            <a:rect r="r" b="b" t="t" l="l"/>
            <a:pathLst>
              <a:path h="2459262" w="8528419">
                <a:moveTo>
                  <a:pt x="0" y="0"/>
                </a:moveTo>
                <a:lnTo>
                  <a:pt x="8528418" y="0"/>
                </a:lnTo>
                <a:lnTo>
                  <a:pt x="8528418" y="2459263"/>
                </a:lnTo>
                <a:lnTo>
                  <a:pt x="0" y="2459263"/>
                </a:lnTo>
                <a:lnTo>
                  <a:pt x="0" y="0"/>
                </a:lnTo>
                <a:close/>
              </a:path>
            </a:pathLst>
          </a:custGeom>
          <a:blipFill>
            <a:blip r:embed="rId8"/>
            <a:stretch>
              <a:fillRect l="-1689" t="0" r="-1689" b="0"/>
            </a:stretch>
          </a:blipFill>
        </p:spPr>
      </p:sp>
      <p:sp>
        <p:nvSpPr>
          <p:cNvPr name="TextBox 7" id="7"/>
          <p:cNvSpPr txBox="true"/>
          <p:nvPr/>
        </p:nvSpPr>
        <p:spPr>
          <a:xfrm rot="0">
            <a:off x="5659905" y="598916"/>
            <a:ext cx="7078167" cy="720725"/>
          </a:xfrm>
          <a:prstGeom prst="rect">
            <a:avLst/>
          </a:prstGeom>
        </p:spPr>
        <p:txBody>
          <a:bodyPr anchor="t" rtlCol="false" tIns="0" lIns="0" bIns="0" rIns="0">
            <a:spAutoFit/>
          </a:bodyPr>
          <a:lstStyle/>
          <a:p>
            <a:pPr algn="ctr">
              <a:lnSpc>
                <a:spcPts val="5500"/>
              </a:lnSpc>
            </a:pPr>
            <a:r>
              <a:rPr lang="en-US" sz="5000">
                <a:solidFill>
                  <a:srgbClr val="3DEDE8"/>
                </a:solidFill>
                <a:latin typeface="Roboto Condensed Bold"/>
              </a:rPr>
              <a:t>Đánh giá hiệu quả giải thuật</a:t>
            </a:r>
          </a:p>
        </p:txBody>
      </p:sp>
      <p:sp>
        <p:nvSpPr>
          <p:cNvPr name="TextBox 8" id="8"/>
          <p:cNvSpPr txBox="true"/>
          <p:nvPr/>
        </p:nvSpPr>
        <p:spPr>
          <a:xfrm rot="0">
            <a:off x="2613501" y="2473138"/>
            <a:ext cx="17797404" cy="626899"/>
          </a:xfrm>
          <a:prstGeom prst="rect">
            <a:avLst/>
          </a:prstGeom>
        </p:spPr>
        <p:txBody>
          <a:bodyPr anchor="t" rtlCol="false" tIns="0" lIns="0" bIns="0" rIns="0">
            <a:spAutoFit/>
          </a:bodyPr>
          <a:lstStyle/>
          <a:p>
            <a:pPr algn="just">
              <a:lnSpc>
                <a:spcPts val="4900"/>
              </a:lnSpc>
              <a:spcBef>
                <a:spcPct val="0"/>
              </a:spcBef>
            </a:pPr>
            <a:r>
              <a:rPr lang="en-US" sz="4188">
                <a:solidFill>
                  <a:srgbClr val="FFFFFF"/>
                </a:solidFill>
                <a:latin typeface="Roboto Condensed"/>
              </a:rPr>
              <a:t>2. So sánh với thuật toán phân cụm HAC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TextBox 2" id="2"/>
          <p:cNvSpPr txBox="true"/>
          <p:nvPr/>
        </p:nvSpPr>
        <p:spPr>
          <a:xfrm rot="0">
            <a:off x="5420614" y="1351452"/>
            <a:ext cx="7056457" cy="957834"/>
          </a:xfrm>
          <a:prstGeom prst="rect">
            <a:avLst/>
          </a:prstGeom>
        </p:spPr>
        <p:txBody>
          <a:bodyPr anchor="t" rtlCol="false" tIns="0" lIns="0" bIns="0" rIns="0">
            <a:spAutoFit/>
          </a:bodyPr>
          <a:lstStyle/>
          <a:p>
            <a:pPr>
              <a:lnSpc>
                <a:spcPts val="7487"/>
              </a:lnSpc>
            </a:pPr>
            <a:r>
              <a:rPr lang="en-US" sz="6399">
                <a:solidFill>
                  <a:srgbClr val="3DEDE8"/>
                </a:solidFill>
                <a:latin typeface="Roboto Condensed Bold"/>
              </a:rPr>
              <a:t>TỔNG QUAN ĐỀ TÀI</a:t>
            </a:r>
          </a:p>
        </p:txBody>
      </p:sp>
      <p:sp>
        <p:nvSpPr>
          <p:cNvPr name="Freeform 3" id="3"/>
          <p:cNvSpPr/>
          <p:nvPr/>
        </p:nvSpPr>
        <p:spPr>
          <a:xfrm flipH="false" flipV="false" rot="-10800000">
            <a:off x="13614769" y="838948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6887969" y="-86881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58541" y="-189751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518563" y="7314112"/>
            <a:ext cx="5520044" cy="3795030"/>
          </a:xfrm>
          <a:custGeom>
            <a:avLst/>
            <a:gdLst/>
            <a:ahLst/>
            <a:cxnLst/>
            <a:rect r="r" b="b" t="t" l="l"/>
            <a:pathLst>
              <a:path h="3795030" w="5520044">
                <a:moveTo>
                  <a:pt x="0" y="0"/>
                </a:moveTo>
                <a:lnTo>
                  <a:pt x="5520044" y="0"/>
                </a:lnTo>
                <a:lnTo>
                  <a:pt x="5520044" y="3795031"/>
                </a:lnTo>
                <a:lnTo>
                  <a:pt x="0" y="37950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677289" y="4192815"/>
            <a:ext cx="4543107" cy="654558"/>
          </a:xfrm>
          <a:prstGeom prst="rect">
            <a:avLst/>
          </a:prstGeom>
        </p:spPr>
        <p:txBody>
          <a:bodyPr anchor="t" rtlCol="false" tIns="0" lIns="0" bIns="0" rIns="0">
            <a:spAutoFit/>
          </a:bodyPr>
          <a:lstStyle/>
          <a:p>
            <a:pPr>
              <a:lnSpc>
                <a:spcPts val="5030"/>
              </a:lnSpc>
            </a:pPr>
            <a:r>
              <a:rPr lang="en-US" sz="4299" spc="214">
                <a:solidFill>
                  <a:srgbClr val="AEFEFF"/>
                </a:solidFill>
                <a:latin typeface="Roboto Condensed"/>
              </a:rPr>
              <a:t>Sơ lược về đề tài</a:t>
            </a:r>
          </a:p>
        </p:txBody>
      </p:sp>
      <p:sp>
        <p:nvSpPr>
          <p:cNvPr name="TextBox 8" id="8"/>
          <p:cNvSpPr txBox="true"/>
          <p:nvPr/>
        </p:nvSpPr>
        <p:spPr>
          <a:xfrm rot="0">
            <a:off x="4761305" y="5992273"/>
            <a:ext cx="8375074" cy="596265"/>
          </a:xfrm>
          <a:prstGeom prst="rect">
            <a:avLst/>
          </a:prstGeom>
        </p:spPr>
        <p:txBody>
          <a:bodyPr anchor="t" rtlCol="false" tIns="0" lIns="0" bIns="0" rIns="0">
            <a:spAutoFit/>
          </a:bodyPr>
          <a:lstStyle/>
          <a:p>
            <a:pPr>
              <a:lnSpc>
                <a:spcPts val="4679"/>
              </a:lnSpc>
            </a:pPr>
            <a:r>
              <a:rPr lang="en-US" sz="3999" spc="199">
                <a:solidFill>
                  <a:srgbClr val="AEFEFF"/>
                </a:solidFill>
                <a:latin typeface="Roboto Condensed"/>
              </a:rPr>
              <a:t>Mục tiêu &amp; Phương pháp nghiên cứu</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316537" y="3164762"/>
            <a:ext cx="8331357" cy="6750763"/>
          </a:xfrm>
          <a:custGeom>
            <a:avLst/>
            <a:gdLst/>
            <a:ahLst/>
            <a:cxnLst/>
            <a:rect r="r" b="b" t="t" l="l"/>
            <a:pathLst>
              <a:path h="6750763" w="8331357">
                <a:moveTo>
                  <a:pt x="0" y="0"/>
                </a:moveTo>
                <a:lnTo>
                  <a:pt x="8331357" y="0"/>
                </a:lnTo>
                <a:lnTo>
                  <a:pt x="8331357" y="6750763"/>
                </a:lnTo>
                <a:lnTo>
                  <a:pt x="0" y="6750763"/>
                </a:lnTo>
                <a:lnTo>
                  <a:pt x="0" y="0"/>
                </a:lnTo>
                <a:close/>
              </a:path>
            </a:pathLst>
          </a:custGeom>
          <a:blipFill>
            <a:blip r:embed="rId7"/>
            <a:stretch>
              <a:fillRect l="0" t="0" r="0" b="0"/>
            </a:stretch>
          </a:blipFill>
        </p:spPr>
      </p:sp>
      <p:sp>
        <p:nvSpPr>
          <p:cNvPr name="TextBox 6" id="6"/>
          <p:cNvSpPr txBox="true"/>
          <p:nvPr/>
        </p:nvSpPr>
        <p:spPr>
          <a:xfrm rot="0">
            <a:off x="5659905" y="598916"/>
            <a:ext cx="7078167" cy="720725"/>
          </a:xfrm>
          <a:prstGeom prst="rect">
            <a:avLst/>
          </a:prstGeom>
        </p:spPr>
        <p:txBody>
          <a:bodyPr anchor="t" rtlCol="false" tIns="0" lIns="0" bIns="0" rIns="0">
            <a:spAutoFit/>
          </a:bodyPr>
          <a:lstStyle/>
          <a:p>
            <a:pPr algn="ctr">
              <a:lnSpc>
                <a:spcPts val="5500"/>
              </a:lnSpc>
            </a:pPr>
            <a:r>
              <a:rPr lang="en-US" sz="5000">
                <a:solidFill>
                  <a:srgbClr val="3DEDE8"/>
                </a:solidFill>
                <a:latin typeface="Roboto Condensed Bold"/>
              </a:rPr>
              <a:t>Đánh giá hiệu quả giải thuật</a:t>
            </a:r>
          </a:p>
        </p:txBody>
      </p:sp>
      <p:sp>
        <p:nvSpPr>
          <p:cNvPr name="TextBox 7" id="7"/>
          <p:cNvSpPr txBox="true"/>
          <p:nvPr/>
        </p:nvSpPr>
        <p:spPr>
          <a:xfrm rot="0">
            <a:off x="2613501" y="2473138"/>
            <a:ext cx="17797404" cy="626899"/>
          </a:xfrm>
          <a:prstGeom prst="rect">
            <a:avLst/>
          </a:prstGeom>
        </p:spPr>
        <p:txBody>
          <a:bodyPr anchor="t" rtlCol="false" tIns="0" lIns="0" bIns="0" rIns="0">
            <a:spAutoFit/>
          </a:bodyPr>
          <a:lstStyle/>
          <a:p>
            <a:pPr algn="just">
              <a:lnSpc>
                <a:spcPts val="4900"/>
              </a:lnSpc>
              <a:spcBef>
                <a:spcPct val="0"/>
              </a:spcBef>
            </a:pPr>
            <a:r>
              <a:rPr lang="en-US" sz="4188">
                <a:solidFill>
                  <a:srgbClr val="FFFFFF"/>
                </a:solidFill>
                <a:latin typeface="Roboto Condensed"/>
              </a:rPr>
              <a:t>2. So sánh với thuật toán phân cụm K-Means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548785" y="3195146"/>
            <a:ext cx="8109157" cy="6063154"/>
          </a:xfrm>
          <a:custGeom>
            <a:avLst/>
            <a:gdLst/>
            <a:ahLst/>
            <a:cxnLst/>
            <a:rect r="r" b="b" t="t" l="l"/>
            <a:pathLst>
              <a:path h="6063154" w="8109157">
                <a:moveTo>
                  <a:pt x="0" y="0"/>
                </a:moveTo>
                <a:lnTo>
                  <a:pt x="8109157" y="0"/>
                </a:lnTo>
                <a:lnTo>
                  <a:pt x="8109157" y="6063154"/>
                </a:lnTo>
                <a:lnTo>
                  <a:pt x="0" y="6063154"/>
                </a:lnTo>
                <a:lnTo>
                  <a:pt x="0" y="0"/>
                </a:lnTo>
                <a:close/>
              </a:path>
            </a:pathLst>
          </a:custGeom>
          <a:blipFill>
            <a:blip r:embed="rId7"/>
            <a:stretch>
              <a:fillRect l="0" t="0" r="0" b="0"/>
            </a:stretch>
          </a:blipFill>
        </p:spPr>
      </p:sp>
      <p:sp>
        <p:nvSpPr>
          <p:cNvPr name="Freeform 6" id="6"/>
          <p:cNvSpPr/>
          <p:nvPr/>
        </p:nvSpPr>
        <p:spPr>
          <a:xfrm flipH="false" flipV="false" rot="0">
            <a:off x="413906" y="4508430"/>
            <a:ext cx="8730094" cy="2402869"/>
          </a:xfrm>
          <a:custGeom>
            <a:avLst/>
            <a:gdLst/>
            <a:ahLst/>
            <a:cxnLst/>
            <a:rect r="r" b="b" t="t" l="l"/>
            <a:pathLst>
              <a:path h="2402869" w="8730094">
                <a:moveTo>
                  <a:pt x="0" y="0"/>
                </a:moveTo>
                <a:lnTo>
                  <a:pt x="8730094" y="0"/>
                </a:lnTo>
                <a:lnTo>
                  <a:pt x="8730094" y="2402869"/>
                </a:lnTo>
                <a:lnTo>
                  <a:pt x="0" y="2402869"/>
                </a:lnTo>
                <a:lnTo>
                  <a:pt x="0" y="0"/>
                </a:lnTo>
                <a:close/>
              </a:path>
            </a:pathLst>
          </a:custGeom>
          <a:blipFill>
            <a:blip r:embed="rId8"/>
            <a:stretch>
              <a:fillRect l="-2951" t="0" r="-2951" b="0"/>
            </a:stretch>
          </a:blipFill>
        </p:spPr>
      </p:sp>
      <p:sp>
        <p:nvSpPr>
          <p:cNvPr name="TextBox 7" id="7"/>
          <p:cNvSpPr txBox="true"/>
          <p:nvPr/>
        </p:nvSpPr>
        <p:spPr>
          <a:xfrm rot="0">
            <a:off x="5659905" y="598916"/>
            <a:ext cx="7078167" cy="720725"/>
          </a:xfrm>
          <a:prstGeom prst="rect">
            <a:avLst/>
          </a:prstGeom>
        </p:spPr>
        <p:txBody>
          <a:bodyPr anchor="t" rtlCol="false" tIns="0" lIns="0" bIns="0" rIns="0">
            <a:spAutoFit/>
          </a:bodyPr>
          <a:lstStyle/>
          <a:p>
            <a:pPr algn="ctr">
              <a:lnSpc>
                <a:spcPts val="5500"/>
              </a:lnSpc>
            </a:pPr>
            <a:r>
              <a:rPr lang="en-US" sz="5000">
                <a:solidFill>
                  <a:srgbClr val="3DEDE8"/>
                </a:solidFill>
                <a:latin typeface="Roboto Condensed Bold"/>
              </a:rPr>
              <a:t>Đánh giá hiệu quả giải thuật</a:t>
            </a:r>
          </a:p>
        </p:txBody>
      </p:sp>
      <p:sp>
        <p:nvSpPr>
          <p:cNvPr name="TextBox 8" id="8"/>
          <p:cNvSpPr txBox="true"/>
          <p:nvPr/>
        </p:nvSpPr>
        <p:spPr>
          <a:xfrm rot="0">
            <a:off x="2613501" y="2473138"/>
            <a:ext cx="17797404" cy="626899"/>
          </a:xfrm>
          <a:prstGeom prst="rect">
            <a:avLst/>
          </a:prstGeom>
        </p:spPr>
        <p:txBody>
          <a:bodyPr anchor="t" rtlCol="false" tIns="0" lIns="0" bIns="0" rIns="0">
            <a:spAutoFit/>
          </a:bodyPr>
          <a:lstStyle/>
          <a:p>
            <a:pPr algn="just">
              <a:lnSpc>
                <a:spcPts val="4900"/>
              </a:lnSpc>
              <a:spcBef>
                <a:spcPct val="0"/>
              </a:spcBef>
            </a:pPr>
            <a:r>
              <a:rPr lang="en-US" sz="4188">
                <a:solidFill>
                  <a:srgbClr val="FFFFFF"/>
                </a:solidFill>
                <a:latin typeface="Roboto Condensed"/>
              </a:rPr>
              <a:t>2. So sánh với thuật toán phân cụm K-Means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961804" y="1694038"/>
            <a:ext cx="20337479" cy="813499"/>
          </a:xfrm>
          <a:custGeom>
            <a:avLst/>
            <a:gdLst/>
            <a:ahLst/>
            <a:cxnLst/>
            <a:rect r="r" b="b" t="t" l="l"/>
            <a:pathLst>
              <a:path h="813499" w="20337479">
                <a:moveTo>
                  <a:pt x="0" y="0"/>
                </a:moveTo>
                <a:lnTo>
                  <a:pt x="20337479" y="0"/>
                </a:lnTo>
                <a:lnTo>
                  <a:pt x="20337479" y="813499"/>
                </a:lnTo>
                <a:lnTo>
                  <a:pt x="0" y="81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54832" y="-1662478"/>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800000">
            <a:off x="13534685" y="-1284304"/>
            <a:ext cx="6471368" cy="4449066"/>
          </a:xfrm>
          <a:custGeom>
            <a:avLst/>
            <a:gdLst/>
            <a:ahLst/>
            <a:cxnLst/>
            <a:rect r="r" b="b" t="t" l="l"/>
            <a:pathLst>
              <a:path h="4449066" w="6471368">
                <a:moveTo>
                  <a:pt x="0" y="0"/>
                </a:moveTo>
                <a:lnTo>
                  <a:pt x="6471369" y="0"/>
                </a:lnTo>
                <a:lnTo>
                  <a:pt x="6471369" y="4449066"/>
                </a:lnTo>
                <a:lnTo>
                  <a:pt x="0" y="4449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08879" y="4853158"/>
            <a:ext cx="5831832" cy="5006786"/>
          </a:xfrm>
          <a:custGeom>
            <a:avLst/>
            <a:gdLst/>
            <a:ahLst/>
            <a:cxnLst/>
            <a:rect r="r" b="b" t="t" l="l"/>
            <a:pathLst>
              <a:path h="5006786" w="5831832">
                <a:moveTo>
                  <a:pt x="0" y="0"/>
                </a:moveTo>
                <a:lnTo>
                  <a:pt x="5831833" y="0"/>
                </a:lnTo>
                <a:lnTo>
                  <a:pt x="5831833" y="5006786"/>
                </a:lnTo>
                <a:lnTo>
                  <a:pt x="0" y="5006786"/>
                </a:lnTo>
                <a:lnTo>
                  <a:pt x="0" y="0"/>
                </a:lnTo>
                <a:close/>
              </a:path>
            </a:pathLst>
          </a:custGeom>
          <a:blipFill>
            <a:blip r:embed="rId7"/>
            <a:stretch>
              <a:fillRect l="0" t="0" r="0" b="0"/>
            </a:stretch>
          </a:blipFill>
        </p:spPr>
      </p:sp>
      <p:sp>
        <p:nvSpPr>
          <p:cNvPr name="Freeform 6" id="6"/>
          <p:cNvSpPr/>
          <p:nvPr/>
        </p:nvSpPr>
        <p:spPr>
          <a:xfrm flipH="false" flipV="false" rot="0">
            <a:off x="8316594" y="4853158"/>
            <a:ext cx="8453775" cy="5027965"/>
          </a:xfrm>
          <a:custGeom>
            <a:avLst/>
            <a:gdLst/>
            <a:ahLst/>
            <a:cxnLst/>
            <a:rect r="r" b="b" t="t" l="l"/>
            <a:pathLst>
              <a:path h="5027965" w="8453775">
                <a:moveTo>
                  <a:pt x="0" y="0"/>
                </a:moveTo>
                <a:lnTo>
                  <a:pt x="8453775" y="0"/>
                </a:lnTo>
                <a:lnTo>
                  <a:pt x="8453775" y="5027965"/>
                </a:lnTo>
                <a:lnTo>
                  <a:pt x="0" y="5027965"/>
                </a:lnTo>
                <a:lnTo>
                  <a:pt x="0" y="0"/>
                </a:lnTo>
                <a:close/>
              </a:path>
            </a:pathLst>
          </a:custGeom>
          <a:blipFill>
            <a:blip r:embed="rId8"/>
            <a:stretch>
              <a:fillRect l="-2033" t="0" r="0" b="0"/>
            </a:stretch>
          </a:blipFill>
        </p:spPr>
      </p:sp>
      <p:sp>
        <p:nvSpPr>
          <p:cNvPr name="Freeform 7" id="7"/>
          <p:cNvSpPr/>
          <p:nvPr/>
        </p:nvSpPr>
        <p:spPr>
          <a:xfrm flipH="false" flipV="false" rot="0">
            <a:off x="11095833" y="3401147"/>
            <a:ext cx="6163467" cy="986155"/>
          </a:xfrm>
          <a:custGeom>
            <a:avLst/>
            <a:gdLst/>
            <a:ahLst/>
            <a:cxnLst/>
            <a:rect r="r" b="b" t="t" l="l"/>
            <a:pathLst>
              <a:path h="986155" w="6163467">
                <a:moveTo>
                  <a:pt x="0" y="0"/>
                </a:moveTo>
                <a:lnTo>
                  <a:pt x="6163467" y="0"/>
                </a:lnTo>
                <a:lnTo>
                  <a:pt x="6163467" y="986154"/>
                </a:lnTo>
                <a:lnTo>
                  <a:pt x="0" y="986154"/>
                </a:lnTo>
                <a:lnTo>
                  <a:pt x="0" y="0"/>
                </a:lnTo>
                <a:close/>
              </a:path>
            </a:pathLst>
          </a:custGeom>
          <a:blipFill>
            <a:blip r:embed="rId9">
              <a:alphaModFix amt="52000"/>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5659905" y="598916"/>
            <a:ext cx="7078167" cy="720725"/>
          </a:xfrm>
          <a:prstGeom prst="rect">
            <a:avLst/>
          </a:prstGeom>
        </p:spPr>
        <p:txBody>
          <a:bodyPr anchor="t" rtlCol="false" tIns="0" lIns="0" bIns="0" rIns="0">
            <a:spAutoFit/>
          </a:bodyPr>
          <a:lstStyle/>
          <a:p>
            <a:pPr algn="ctr">
              <a:lnSpc>
                <a:spcPts val="5500"/>
              </a:lnSpc>
            </a:pPr>
            <a:r>
              <a:rPr lang="en-US" sz="5000">
                <a:solidFill>
                  <a:srgbClr val="3DEDE8"/>
                </a:solidFill>
                <a:latin typeface="Roboto Condensed Bold"/>
              </a:rPr>
              <a:t>Đánh giá hiệu quả giải thuật</a:t>
            </a:r>
          </a:p>
        </p:txBody>
      </p:sp>
      <p:sp>
        <p:nvSpPr>
          <p:cNvPr name="TextBox 9" id="9"/>
          <p:cNvSpPr txBox="true"/>
          <p:nvPr/>
        </p:nvSpPr>
        <p:spPr>
          <a:xfrm rot="0">
            <a:off x="2613501" y="2473138"/>
            <a:ext cx="17797404" cy="626899"/>
          </a:xfrm>
          <a:prstGeom prst="rect">
            <a:avLst/>
          </a:prstGeom>
        </p:spPr>
        <p:txBody>
          <a:bodyPr anchor="t" rtlCol="false" tIns="0" lIns="0" bIns="0" rIns="0">
            <a:spAutoFit/>
          </a:bodyPr>
          <a:lstStyle/>
          <a:p>
            <a:pPr algn="just">
              <a:lnSpc>
                <a:spcPts val="4900"/>
              </a:lnSpc>
              <a:spcBef>
                <a:spcPct val="0"/>
              </a:spcBef>
            </a:pPr>
            <a:r>
              <a:rPr lang="en-US" sz="4188">
                <a:solidFill>
                  <a:srgbClr val="FFFFFF"/>
                </a:solidFill>
                <a:latin typeface="Roboto Condensed"/>
              </a:rPr>
              <a:t>3. Độ phức tạp Big-O Notation</a:t>
            </a:r>
          </a:p>
        </p:txBody>
      </p:sp>
      <p:sp>
        <p:nvSpPr>
          <p:cNvPr name="TextBox 10" id="10"/>
          <p:cNvSpPr txBox="true"/>
          <p:nvPr/>
        </p:nvSpPr>
        <p:spPr>
          <a:xfrm rot="0">
            <a:off x="1028700" y="3259140"/>
            <a:ext cx="6212012" cy="635084"/>
          </a:xfrm>
          <a:prstGeom prst="rect">
            <a:avLst/>
          </a:prstGeom>
        </p:spPr>
        <p:txBody>
          <a:bodyPr anchor="t" rtlCol="false" tIns="0" lIns="0" bIns="0" rIns="0">
            <a:spAutoFit/>
          </a:bodyPr>
          <a:lstStyle/>
          <a:p>
            <a:pPr algn="ctr">
              <a:lnSpc>
                <a:spcPts val="4900"/>
              </a:lnSpc>
              <a:spcBef>
                <a:spcPct val="0"/>
              </a:spcBef>
            </a:pPr>
            <a:r>
              <a:rPr lang="en-US" sz="4188">
                <a:solidFill>
                  <a:srgbClr val="FFFFFF"/>
                </a:solidFill>
                <a:latin typeface="Roboto Condensed"/>
              </a:rPr>
              <a:t>Bước 1: Khởi tạo cấu trúc lưới</a:t>
            </a:r>
          </a:p>
        </p:txBody>
      </p:sp>
      <p:sp>
        <p:nvSpPr>
          <p:cNvPr name="TextBox 11" id="11"/>
          <p:cNvSpPr txBox="true"/>
          <p:nvPr/>
        </p:nvSpPr>
        <p:spPr>
          <a:xfrm rot="0">
            <a:off x="744537" y="4056149"/>
            <a:ext cx="9144000" cy="635084"/>
          </a:xfrm>
          <a:prstGeom prst="rect">
            <a:avLst/>
          </a:prstGeom>
        </p:spPr>
        <p:txBody>
          <a:bodyPr anchor="t" rtlCol="false" tIns="0" lIns="0" bIns="0" rIns="0">
            <a:spAutoFit/>
          </a:bodyPr>
          <a:lstStyle/>
          <a:p>
            <a:pPr algn="ctr">
              <a:lnSpc>
                <a:spcPts val="4900"/>
              </a:lnSpc>
              <a:spcBef>
                <a:spcPct val="0"/>
              </a:spcBef>
            </a:pPr>
            <a:r>
              <a:rPr lang="en-US" sz="4188">
                <a:solidFill>
                  <a:srgbClr val="FFFFFF"/>
                </a:solidFill>
                <a:latin typeface="Roboto Condensed"/>
              </a:rPr>
              <a:t>Bước 2: Tính mật độ của các khối dữ liệu</a:t>
            </a:r>
          </a:p>
        </p:txBody>
      </p:sp>
      <p:grpSp>
        <p:nvGrpSpPr>
          <p:cNvPr name="Group 12" id="12"/>
          <p:cNvGrpSpPr/>
          <p:nvPr/>
        </p:nvGrpSpPr>
        <p:grpSpPr>
          <a:xfrm rot="0">
            <a:off x="13072607" y="3516120"/>
            <a:ext cx="2296729" cy="756208"/>
            <a:chOff x="0" y="0"/>
            <a:chExt cx="3062306" cy="1008278"/>
          </a:xfrm>
        </p:grpSpPr>
        <p:sp>
          <p:nvSpPr>
            <p:cNvPr name="TextBox 13" id="13"/>
            <p:cNvSpPr txBox="true"/>
            <p:nvPr/>
          </p:nvSpPr>
          <p:spPr>
            <a:xfrm rot="0">
              <a:off x="0" y="161499"/>
              <a:ext cx="3062306" cy="846779"/>
            </a:xfrm>
            <a:prstGeom prst="rect">
              <a:avLst/>
            </a:prstGeom>
          </p:spPr>
          <p:txBody>
            <a:bodyPr anchor="t" rtlCol="false" tIns="0" lIns="0" bIns="0" rIns="0">
              <a:spAutoFit/>
            </a:bodyPr>
            <a:lstStyle/>
            <a:p>
              <a:pPr algn="ctr">
                <a:lnSpc>
                  <a:spcPts val="4900"/>
                </a:lnSpc>
                <a:spcBef>
                  <a:spcPct val="0"/>
                </a:spcBef>
              </a:pPr>
              <a:r>
                <a:rPr lang="en-US" sz="4188">
                  <a:solidFill>
                    <a:srgbClr val="FFFFFF"/>
                  </a:solidFill>
                  <a:latin typeface="Roboto Condensed"/>
                </a:rPr>
                <a:t>O[n log(n)]</a:t>
              </a:r>
            </a:p>
          </p:txBody>
        </p:sp>
        <p:sp>
          <p:nvSpPr>
            <p:cNvPr name="TextBox 14" id="14"/>
            <p:cNvSpPr txBox="true"/>
            <p:nvPr/>
          </p:nvSpPr>
          <p:spPr>
            <a:xfrm rot="0">
              <a:off x="919966" y="-9525"/>
              <a:ext cx="260678" cy="608965"/>
            </a:xfrm>
            <a:prstGeom prst="rect">
              <a:avLst/>
            </a:prstGeom>
          </p:spPr>
          <p:txBody>
            <a:bodyPr anchor="t" rtlCol="false" tIns="0" lIns="0" bIns="0" rIns="0">
              <a:spAutoFit/>
            </a:bodyPr>
            <a:lstStyle/>
            <a:p>
              <a:pPr algn="ctr">
                <a:lnSpc>
                  <a:spcPts val="3509"/>
                </a:lnSpc>
                <a:spcBef>
                  <a:spcPct val="0"/>
                </a:spcBef>
              </a:pPr>
              <a:r>
                <a:rPr lang="en-US" sz="3000">
                  <a:solidFill>
                    <a:srgbClr val="FFFFFF"/>
                  </a:solidFill>
                  <a:latin typeface="Roboto Condensed"/>
                </a:rPr>
                <a:t>2</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170375" y="6665717"/>
            <a:ext cx="27488974" cy="5102625"/>
            <a:chOff x="0" y="0"/>
            <a:chExt cx="7239895" cy="1343901"/>
          </a:xfrm>
        </p:grpSpPr>
        <p:sp>
          <p:nvSpPr>
            <p:cNvPr name="Freeform 3" id="3"/>
            <p:cNvSpPr/>
            <p:nvPr/>
          </p:nvSpPr>
          <p:spPr>
            <a:xfrm flipH="false" flipV="false" rot="0">
              <a:off x="0" y="0"/>
              <a:ext cx="7239895" cy="1343901"/>
            </a:xfrm>
            <a:custGeom>
              <a:avLst/>
              <a:gdLst/>
              <a:ahLst/>
              <a:cxnLst/>
              <a:rect r="r" b="b" t="t" l="l"/>
              <a:pathLst>
                <a:path h="1343901" w="7239895">
                  <a:moveTo>
                    <a:pt x="0" y="0"/>
                  </a:moveTo>
                  <a:lnTo>
                    <a:pt x="7239895" y="0"/>
                  </a:lnTo>
                  <a:lnTo>
                    <a:pt x="7239895" y="1343901"/>
                  </a:lnTo>
                  <a:lnTo>
                    <a:pt x="0" y="1343901"/>
                  </a:lnTo>
                  <a:close/>
                </a:path>
              </a:pathLst>
            </a:custGeom>
            <a:solidFill>
              <a:srgbClr val="35858B"/>
            </a:solidFill>
          </p:spPr>
        </p:sp>
        <p:sp>
          <p:nvSpPr>
            <p:cNvPr name="TextBox 4" id="4"/>
            <p:cNvSpPr txBox="true"/>
            <p:nvPr/>
          </p:nvSpPr>
          <p:spPr>
            <a:xfrm>
              <a:off x="0" y="-38100"/>
              <a:ext cx="7239895" cy="13820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38375" y="379925"/>
            <a:ext cx="17235900" cy="5406425"/>
            <a:chOff x="0" y="0"/>
            <a:chExt cx="22981200" cy="7208567"/>
          </a:xfrm>
        </p:grpSpPr>
        <p:pic>
          <p:nvPicPr>
            <p:cNvPr name="Picture 6" id="6"/>
            <p:cNvPicPr>
              <a:picLocks noChangeAspect="true"/>
            </p:cNvPicPr>
            <p:nvPr/>
          </p:nvPicPr>
          <p:blipFill>
            <a:blip r:embed="rId3"/>
            <a:srcRect l="17792" t="0" r="17792" b="0"/>
            <a:stretch>
              <a:fillRect/>
            </a:stretch>
          </p:blipFill>
          <p:spPr>
            <a:xfrm flipH="false" flipV="false">
              <a:off x="0" y="0"/>
              <a:ext cx="11325500" cy="7208567"/>
            </a:xfrm>
            <a:prstGeom prst="rect">
              <a:avLst/>
            </a:prstGeom>
          </p:spPr>
        </p:pic>
        <p:pic>
          <p:nvPicPr>
            <p:cNvPr name="Picture 7" id="7"/>
            <p:cNvPicPr>
              <a:picLocks noChangeAspect="true"/>
            </p:cNvPicPr>
            <p:nvPr/>
          </p:nvPicPr>
          <p:blipFill>
            <a:blip r:embed="rId4"/>
            <a:srcRect l="0" t="27210" r="0" b="27210"/>
            <a:stretch>
              <a:fillRect/>
            </a:stretch>
          </p:blipFill>
          <p:spPr>
            <a:xfrm flipH="false" flipV="false">
              <a:off x="11655700" y="0"/>
              <a:ext cx="11325500" cy="3439183"/>
            </a:xfrm>
            <a:prstGeom prst="rect">
              <a:avLst/>
            </a:prstGeom>
          </p:spPr>
        </p:pic>
        <p:pic>
          <p:nvPicPr>
            <p:cNvPr name="Picture 8" id="8"/>
            <p:cNvPicPr>
              <a:picLocks noChangeAspect="true"/>
            </p:cNvPicPr>
            <p:nvPr/>
          </p:nvPicPr>
          <p:blipFill>
            <a:blip r:embed="rId5"/>
            <a:srcRect l="0" t="52801" r="0" b="1619"/>
            <a:stretch>
              <a:fillRect/>
            </a:stretch>
          </p:blipFill>
          <p:spPr>
            <a:xfrm flipH="false" flipV="false">
              <a:off x="11655700" y="3769383"/>
              <a:ext cx="11325500" cy="3439183"/>
            </a:xfrm>
            <a:prstGeom prst="rect">
              <a:avLst/>
            </a:prstGeom>
          </p:spPr>
        </p:pic>
      </p:grpSp>
      <p:sp>
        <p:nvSpPr>
          <p:cNvPr name="Freeform 9" id="9"/>
          <p:cNvSpPr/>
          <p:nvPr/>
        </p:nvSpPr>
        <p:spPr>
          <a:xfrm flipH="false" flipV="false" rot="-10800000">
            <a:off x="-94307" y="6296185"/>
            <a:ext cx="18476613" cy="739065"/>
          </a:xfrm>
          <a:custGeom>
            <a:avLst/>
            <a:gdLst/>
            <a:ahLst/>
            <a:cxnLst/>
            <a:rect r="r" b="b" t="t" l="l"/>
            <a:pathLst>
              <a:path h="739065" w="18476613">
                <a:moveTo>
                  <a:pt x="0" y="0"/>
                </a:moveTo>
                <a:lnTo>
                  <a:pt x="18476614" y="0"/>
                </a:lnTo>
                <a:lnTo>
                  <a:pt x="18476614" y="739064"/>
                </a:lnTo>
                <a:lnTo>
                  <a:pt x="0" y="7390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7559124"/>
            <a:ext cx="4560407" cy="1900809"/>
          </a:xfrm>
          <a:prstGeom prst="rect">
            <a:avLst/>
          </a:prstGeom>
        </p:spPr>
        <p:txBody>
          <a:bodyPr anchor="t" rtlCol="false" tIns="0" lIns="0" bIns="0" rIns="0">
            <a:spAutoFit/>
          </a:bodyPr>
          <a:lstStyle/>
          <a:p>
            <a:pPr>
              <a:lnSpc>
                <a:spcPts val="7487"/>
              </a:lnSpc>
            </a:pPr>
            <a:r>
              <a:rPr lang="en-US" sz="6399">
                <a:solidFill>
                  <a:srgbClr val="F2F2F2"/>
                </a:solidFill>
                <a:latin typeface="Roboto Condensed Bold"/>
              </a:rPr>
              <a:t>Kết luận &amp; Đánh giá</a:t>
            </a:r>
          </a:p>
        </p:txBody>
      </p:sp>
      <p:sp>
        <p:nvSpPr>
          <p:cNvPr name="AutoShape 11" id="11"/>
          <p:cNvSpPr/>
          <p:nvPr/>
        </p:nvSpPr>
        <p:spPr>
          <a:xfrm rot="-5400000">
            <a:off x="4729223" y="8599389"/>
            <a:ext cx="2166254" cy="0"/>
          </a:xfrm>
          <a:prstGeom prst="line">
            <a:avLst/>
          </a:prstGeom>
          <a:ln cap="flat" w="66675">
            <a:solidFill>
              <a:srgbClr val="AEFEFF"/>
            </a:solidFill>
            <a:prstDash val="solid"/>
            <a:headEnd type="none" len="sm" w="sm"/>
            <a:tailEnd type="none" len="sm" w="sm"/>
          </a:ln>
        </p:spPr>
      </p:sp>
      <p:sp>
        <p:nvSpPr>
          <p:cNvPr name="TextBox 12" id="12"/>
          <p:cNvSpPr txBox="true"/>
          <p:nvPr/>
        </p:nvSpPr>
        <p:spPr>
          <a:xfrm rot="0">
            <a:off x="6036188" y="7581049"/>
            <a:ext cx="11917911" cy="1878885"/>
          </a:xfrm>
          <a:prstGeom prst="rect">
            <a:avLst/>
          </a:prstGeom>
        </p:spPr>
        <p:txBody>
          <a:bodyPr anchor="t" rtlCol="false" tIns="0" lIns="0" bIns="0" rIns="0">
            <a:spAutoFit/>
          </a:bodyPr>
          <a:lstStyle/>
          <a:p>
            <a:pPr algn="just">
              <a:lnSpc>
                <a:spcPts val="3680"/>
              </a:lnSpc>
            </a:pPr>
            <a:r>
              <a:rPr lang="en-US" sz="3145">
                <a:solidFill>
                  <a:srgbClr val="FFFFFF"/>
                </a:solidFill>
                <a:latin typeface="Roboto Condensed"/>
              </a:rPr>
              <a:t>Bài đồ án đã khảo sát các chỉ số kinh tế-xã hội của các quốc gia trên thế giới và sử dụng thuật toán phân cụm BANG để phân loại chúng vào các nhóm có đặc điểm tương tự. Bài đồ án đã đạt được một số kết quả vì đã phân cụm các nước có tương đòng với nhau thành các nhóm</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0">
            <a:off x="0" y="6381969"/>
            <a:ext cx="5680045" cy="3905031"/>
          </a:xfrm>
          <a:custGeom>
            <a:avLst/>
            <a:gdLst/>
            <a:ahLst/>
            <a:cxnLst/>
            <a:rect r="r" b="b" t="t" l="l"/>
            <a:pathLst>
              <a:path h="3905031" w="5680045">
                <a:moveTo>
                  <a:pt x="0" y="0"/>
                </a:moveTo>
                <a:lnTo>
                  <a:pt x="5680045" y="0"/>
                </a:lnTo>
                <a:lnTo>
                  <a:pt x="5680045" y="3905031"/>
                </a:lnTo>
                <a:lnTo>
                  <a:pt x="0" y="3905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2607955" y="6381969"/>
            <a:ext cx="5680045" cy="3905031"/>
          </a:xfrm>
          <a:custGeom>
            <a:avLst/>
            <a:gdLst/>
            <a:ahLst/>
            <a:cxnLst/>
            <a:rect r="r" b="b" t="t" l="l"/>
            <a:pathLst>
              <a:path h="3905031" w="5680045">
                <a:moveTo>
                  <a:pt x="0" y="0"/>
                </a:moveTo>
                <a:lnTo>
                  <a:pt x="5680045" y="0"/>
                </a:lnTo>
                <a:lnTo>
                  <a:pt x="5680045" y="3905031"/>
                </a:lnTo>
                <a:lnTo>
                  <a:pt x="0" y="3905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Bold"/>
              </a:rPr>
              <a:t>THANK YOU</a:t>
            </a:r>
          </a:p>
        </p:txBody>
      </p:sp>
      <p:sp>
        <p:nvSpPr>
          <p:cNvPr name="Freeform 5" id="5"/>
          <p:cNvSpPr/>
          <p:nvPr/>
        </p:nvSpPr>
        <p:spPr>
          <a:xfrm flipH="false" flipV="false" rot="-10800000">
            <a:off x="-2116005" y="1543262"/>
            <a:ext cx="20404005" cy="816160"/>
          </a:xfrm>
          <a:custGeom>
            <a:avLst/>
            <a:gdLst/>
            <a:ahLst/>
            <a:cxnLst/>
            <a:rect r="r" b="b" t="t" l="l"/>
            <a:pathLst>
              <a:path h="816160" w="20404005">
                <a:moveTo>
                  <a:pt x="0" y="0"/>
                </a:moveTo>
                <a:lnTo>
                  <a:pt x="20404005" y="0"/>
                </a:lnTo>
                <a:lnTo>
                  <a:pt x="20404005" y="816160"/>
                </a:lnTo>
                <a:lnTo>
                  <a:pt x="0" y="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0" y="2339060"/>
            <a:ext cx="18476613" cy="739065"/>
          </a:xfrm>
          <a:custGeom>
            <a:avLst/>
            <a:gdLst/>
            <a:ahLst/>
            <a:cxnLst/>
            <a:rect r="r" b="b" t="t" l="l"/>
            <a:pathLst>
              <a:path h="739065" w="18476613">
                <a:moveTo>
                  <a:pt x="0" y="0"/>
                </a:moveTo>
                <a:lnTo>
                  <a:pt x="18476613" y="0"/>
                </a:lnTo>
                <a:lnTo>
                  <a:pt x="18476613" y="739064"/>
                </a:lnTo>
                <a:lnTo>
                  <a:pt x="0" y="7390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0"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800000">
            <a:off x="13297375"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1515846" y="3507257"/>
            <a:ext cx="8551737" cy="5751043"/>
          </a:xfrm>
          <a:custGeom>
            <a:avLst/>
            <a:gdLst/>
            <a:ahLst/>
            <a:cxnLst/>
            <a:rect r="r" b="b" t="t" l="l"/>
            <a:pathLst>
              <a:path h="5751043" w="8551737">
                <a:moveTo>
                  <a:pt x="0" y="0"/>
                </a:moveTo>
                <a:lnTo>
                  <a:pt x="8551737" y="0"/>
                </a:lnTo>
                <a:lnTo>
                  <a:pt x="8551737" y="5751043"/>
                </a:lnTo>
                <a:lnTo>
                  <a:pt x="0" y="57510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a:grpSpLocks noChangeAspect="true"/>
          </p:cNvGrpSpPr>
          <p:nvPr/>
        </p:nvGrpSpPr>
        <p:grpSpPr>
          <a:xfrm rot="0">
            <a:off x="717432" y="5143500"/>
            <a:ext cx="5809169" cy="3595951"/>
            <a:chOff x="0" y="0"/>
            <a:chExt cx="6973570" cy="4316730"/>
          </a:xfrm>
        </p:grpSpPr>
        <p:sp>
          <p:nvSpPr>
            <p:cNvPr name="Freeform 10" id="10"/>
            <p:cNvSpPr/>
            <p:nvPr/>
          </p:nvSpPr>
          <p:spPr>
            <a:xfrm flipH="false" flipV="false" rot="0">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9"/>
              <a:stretch>
                <a:fillRect l="0" t="-7300" r="0" b="-12158"/>
              </a:stretch>
            </a:blipFill>
          </p:spPr>
        </p:sp>
        <p:sp>
          <p:nvSpPr>
            <p:cNvPr name="Freeform 11" id="11"/>
            <p:cNvSpPr/>
            <p:nvPr/>
          </p:nvSpPr>
          <p:spPr>
            <a:xfrm flipH="false" flipV="false" rot="0">
              <a:off x="6228080" y="0"/>
              <a:ext cx="745490" cy="745490"/>
            </a:xfrm>
            <a:custGeom>
              <a:avLst/>
              <a:gdLst/>
              <a:ahLst/>
              <a:cxnLst/>
              <a:rect r="r" b="b" t="t" l="l"/>
              <a:pathLst>
                <a:path h="745490" w="745490">
                  <a:moveTo>
                    <a:pt x="0" y="0"/>
                  </a:moveTo>
                  <a:lnTo>
                    <a:pt x="0" y="745490"/>
                  </a:lnTo>
                  <a:lnTo>
                    <a:pt x="745490" y="745490"/>
                  </a:lnTo>
                  <a:close/>
                </a:path>
              </a:pathLst>
            </a:custGeom>
            <a:solidFill>
              <a:srgbClr val="35858B"/>
            </a:solidFill>
          </p:spPr>
        </p:sp>
      </p:grpSp>
      <p:sp>
        <p:nvSpPr>
          <p:cNvPr name="TextBox 12" id="12"/>
          <p:cNvSpPr txBox="true"/>
          <p:nvPr/>
        </p:nvSpPr>
        <p:spPr>
          <a:xfrm rot="0">
            <a:off x="5615772" y="691388"/>
            <a:ext cx="705645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Bold"/>
              </a:rPr>
              <a:t>CƠ SỞ LÍ THUYẾT</a:t>
            </a:r>
          </a:p>
        </p:txBody>
      </p:sp>
      <p:sp>
        <p:nvSpPr>
          <p:cNvPr name="TextBox 13" id="13"/>
          <p:cNvSpPr txBox="true"/>
          <p:nvPr/>
        </p:nvSpPr>
        <p:spPr>
          <a:xfrm rot="0">
            <a:off x="7346663" y="5573293"/>
            <a:ext cx="10651131" cy="2367915"/>
          </a:xfrm>
          <a:prstGeom prst="rect">
            <a:avLst/>
          </a:prstGeom>
        </p:spPr>
        <p:txBody>
          <a:bodyPr anchor="t" rtlCol="false" tIns="0" lIns="0" bIns="0" rIns="0">
            <a:spAutoFit/>
          </a:bodyPr>
          <a:lstStyle/>
          <a:p>
            <a:pPr algn="just">
              <a:lnSpc>
                <a:spcPts val="4679"/>
              </a:lnSpc>
            </a:pPr>
            <a:r>
              <a:rPr lang="en-US" sz="3999">
                <a:solidFill>
                  <a:srgbClr val="FFFFFF"/>
                </a:solidFill>
                <a:latin typeface="Roboto Condensed"/>
              </a:rPr>
              <a:t>BANG được sử dụng để xử lý tập dữ liệu lớn để so sánh về mật độ dựa trên các mạng lưới ô nhằm tìm trung tâm và kết hợp các lưới ô xung quanh giúp gia tăng hiệu suất </a:t>
            </a:r>
          </a:p>
        </p:txBody>
      </p:sp>
      <p:sp>
        <p:nvSpPr>
          <p:cNvPr name="TextBox 14" id="14"/>
          <p:cNvSpPr txBox="true"/>
          <p:nvPr/>
        </p:nvSpPr>
        <p:spPr>
          <a:xfrm rot="0">
            <a:off x="9708956" y="3763924"/>
            <a:ext cx="5926544" cy="742569"/>
          </a:xfrm>
          <a:prstGeom prst="rect">
            <a:avLst/>
          </a:prstGeom>
        </p:spPr>
        <p:txBody>
          <a:bodyPr anchor="t" rtlCol="false" tIns="0" lIns="0" bIns="0" rIns="0">
            <a:spAutoFit/>
          </a:bodyPr>
          <a:lstStyle/>
          <a:p>
            <a:pPr>
              <a:lnSpc>
                <a:spcPts val="5732"/>
              </a:lnSpc>
            </a:pPr>
            <a:r>
              <a:rPr lang="en-US" sz="4899" spc="244">
                <a:solidFill>
                  <a:srgbClr val="AEFEFF"/>
                </a:solidFill>
                <a:latin typeface="Roboto Condensed"/>
              </a:rPr>
              <a:t>Mô Tả Tổng Quan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0" y="2339060"/>
            <a:ext cx="18476613" cy="739065"/>
          </a:xfrm>
          <a:custGeom>
            <a:avLst/>
            <a:gdLst/>
            <a:ahLst/>
            <a:cxnLst/>
            <a:rect r="r" b="b" t="t" l="l"/>
            <a:pathLst>
              <a:path h="739065" w="18476613">
                <a:moveTo>
                  <a:pt x="0" y="0"/>
                </a:moveTo>
                <a:lnTo>
                  <a:pt x="18476613" y="0"/>
                </a:lnTo>
                <a:lnTo>
                  <a:pt x="18476613" y="739064"/>
                </a:lnTo>
                <a:lnTo>
                  <a:pt x="0" y="7390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0"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800000">
            <a:off x="13297375"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10388522" y="1371425"/>
            <a:ext cx="16932763" cy="11387283"/>
          </a:xfrm>
          <a:custGeom>
            <a:avLst/>
            <a:gdLst/>
            <a:ahLst/>
            <a:cxnLst/>
            <a:rect r="r" b="b" t="t" l="l"/>
            <a:pathLst>
              <a:path h="11387283" w="16932763">
                <a:moveTo>
                  <a:pt x="0" y="0"/>
                </a:moveTo>
                <a:lnTo>
                  <a:pt x="16932763" y="0"/>
                </a:lnTo>
                <a:lnTo>
                  <a:pt x="16932763" y="11387283"/>
                </a:lnTo>
                <a:lnTo>
                  <a:pt x="0" y="113872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44939" y="4399972"/>
            <a:ext cx="4675106" cy="5632508"/>
          </a:xfrm>
          <a:custGeom>
            <a:avLst/>
            <a:gdLst/>
            <a:ahLst/>
            <a:cxnLst/>
            <a:rect r="r" b="b" t="t" l="l"/>
            <a:pathLst>
              <a:path h="5632508" w="4675106">
                <a:moveTo>
                  <a:pt x="0" y="0"/>
                </a:moveTo>
                <a:lnTo>
                  <a:pt x="4675105" y="0"/>
                </a:lnTo>
                <a:lnTo>
                  <a:pt x="4675105" y="5632507"/>
                </a:lnTo>
                <a:lnTo>
                  <a:pt x="0" y="5632507"/>
                </a:lnTo>
                <a:lnTo>
                  <a:pt x="0" y="0"/>
                </a:lnTo>
                <a:close/>
              </a:path>
            </a:pathLst>
          </a:custGeom>
          <a:blipFill>
            <a:blip r:embed="rId9"/>
            <a:stretch>
              <a:fillRect l="0" t="0" r="0" b="0"/>
            </a:stretch>
          </a:blipFill>
        </p:spPr>
      </p:sp>
      <p:sp>
        <p:nvSpPr>
          <p:cNvPr name="TextBox 10" id="10"/>
          <p:cNvSpPr txBox="true"/>
          <p:nvPr/>
        </p:nvSpPr>
        <p:spPr>
          <a:xfrm rot="0">
            <a:off x="5710078" y="520510"/>
            <a:ext cx="7056457" cy="1299590"/>
          </a:xfrm>
          <a:prstGeom prst="rect">
            <a:avLst/>
          </a:prstGeom>
        </p:spPr>
        <p:txBody>
          <a:bodyPr anchor="t" rtlCol="false" tIns="0" lIns="0" bIns="0" rIns="0">
            <a:spAutoFit/>
          </a:bodyPr>
          <a:lstStyle/>
          <a:p>
            <a:pPr algn="ctr">
              <a:lnSpc>
                <a:spcPts val="10061"/>
              </a:lnSpc>
            </a:pPr>
            <a:r>
              <a:rPr lang="en-US" sz="8599">
                <a:solidFill>
                  <a:srgbClr val="FFFFFF"/>
                </a:solidFill>
                <a:latin typeface="Roboto Condensed Bold"/>
              </a:rPr>
              <a:t>CẤU TRÚC</a:t>
            </a:r>
          </a:p>
        </p:txBody>
      </p:sp>
      <p:sp>
        <p:nvSpPr>
          <p:cNvPr name="TextBox 11" id="11"/>
          <p:cNvSpPr txBox="true"/>
          <p:nvPr/>
        </p:nvSpPr>
        <p:spPr>
          <a:xfrm rot="0">
            <a:off x="7196649" y="4409497"/>
            <a:ext cx="10265363" cy="4139565"/>
          </a:xfrm>
          <a:prstGeom prst="rect">
            <a:avLst/>
          </a:prstGeom>
        </p:spPr>
        <p:txBody>
          <a:bodyPr anchor="t" rtlCol="false" tIns="0" lIns="0" bIns="0" rIns="0">
            <a:spAutoFit/>
          </a:bodyPr>
          <a:lstStyle/>
          <a:p>
            <a:pPr algn="just" marL="863595" indent="-431797" lvl="1">
              <a:lnSpc>
                <a:spcPts val="4679"/>
              </a:lnSpc>
              <a:buFont typeface="Arial"/>
              <a:buChar char="•"/>
            </a:pPr>
            <a:r>
              <a:rPr lang="en-US" sz="3999">
                <a:solidFill>
                  <a:srgbClr val="FFFFFF"/>
                </a:solidFill>
                <a:latin typeface="Roboto Condensed"/>
              </a:rPr>
              <a:t>BANG-Structure chia không gian giá trị thành các phần nhỏ hơn và quản lý các điểm dữ liệu bằng một tập hợp các khối hình chữ nhật xung quanh chúng</a:t>
            </a:r>
          </a:p>
          <a:p>
            <a:pPr algn="just">
              <a:lnSpc>
                <a:spcPts val="4679"/>
              </a:lnSpc>
            </a:pPr>
          </a:p>
          <a:p>
            <a:pPr algn="just" marL="863595" indent="-431797" lvl="1">
              <a:lnSpc>
                <a:spcPts val="4679"/>
              </a:lnSpc>
              <a:buFont typeface="Arial"/>
              <a:buChar char="•"/>
            </a:pPr>
            <a:r>
              <a:rPr lang="en-US" sz="3999">
                <a:solidFill>
                  <a:srgbClr val="FFFFFF"/>
                </a:solidFill>
                <a:latin typeface="Roboto Condensed"/>
              </a:rPr>
              <a:t>Kết quả của quá trình gom cụm là việc tạo ra một Dendrogram như biểu đồ bên trái</a:t>
            </a:r>
          </a:p>
        </p:txBody>
      </p:sp>
      <p:sp>
        <p:nvSpPr>
          <p:cNvPr name="TextBox 12" id="12"/>
          <p:cNvSpPr txBox="true"/>
          <p:nvPr/>
        </p:nvSpPr>
        <p:spPr>
          <a:xfrm rot="0">
            <a:off x="10494982" y="3372336"/>
            <a:ext cx="4543107" cy="742950"/>
          </a:xfrm>
          <a:prstGeom prst="rect">
            <a:avLst/>
          </a:prstGeom>
        </p:spPr>
        <p:txBody>
          <a:bodyPr anchor="t" rtlCol="false" tIns="0" lIns="0" bIns="0" rIns="0">
            <a:spAutoFit/>
          </a:bodyPr>
          <a:lstStyle/>
          <a:p>
            <a:pPr>
              <a:lnSpc>
                <a:spcPts val="5849"/>
              </a:lnSpc>
            </a:pPr>
            <a:r>
              <a:rPr lang="en-US" sz="4999" spc="249">
                <a:solidFill>
                  <a:srgbClr val="AEFEFF"/>
                </a:solidFill>
                <a:latin typeface="Roboto Condensed Bold"/>
              </a:rPr>
              <a:t>Ý Tưởng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TextBox 2" id="2"/>
          <p:cNvSpPr txBox="true"/>
          <p:nvPr/>
        </p:nvSpPr>
        <p:spPr>
          <a:xfrm rot="0">
            <a:off x="1028700" y="609580"/>
            <a:ext cx="5536757" cy="957834"/>
          </a:xfrm>
          <a:prstGeom prst="rect">
            <a:avLst/>
          </a:prstGeom>
        </p:spPr>
        <p:txBody>
          <a:bodyPr anchor="t" rtlCol="false" tIns="0" lIns="0" bIns="0" rIns="0">
            <a:spAutoFit/>
          </a:bodyPr>
          <a:lstStyle/>
          <a:p>
            <a:pPr>
              <a:lnSpc>
                <a:spcPts val="7487"/>
              </a:lnSpc>
            </a:pPr>
            <a:r>
              <a:rPr lang="en-US" sz="6399">
                <a:solidFill>
                  <a:srgbClr val="3DEDE8"/>
                </a:solidFill>
                <a:latin typeface="Roboto Condensed Bold"/>
              </a:rPr>
              <a:t>BANG-Structure</a:t>
            </a:r>
          </a:p>
        </p:txBody>
      </p:sp>
      <p:sp>
        <p:nvSpPr>
          <p:cNvPr name="Freeform 3" id="3"/>
          <p:cNvSpPr/>
          <p:nvPr/>
        </p:nvSpPr>
        <p:spPr>
          <a:xfrm flipH="false" flipV="false" rot="-10800000">
            <a:off x="-2614465" y="9258300"/>
            <a:ext cx="5933725" cy="924672"/>
          </a:xfrm>
          <a:custGeom>
            <a:avLst/>
            <a:gdLst/>
            <a:ahLst/>
            <a:cxnLst/>
            <a:rect r="r" b="b" t="t" l="l"/>
            <a:pathLst>
              <a:path h="924672" w="5933725">
                <a:moveTo>
                  <a:pt x="0" y="0"/>
                </a:moveTo>
                <a:lnTo>
                  <a:pt x="5933725" y="0"/>
                </a:lnTo>
                <a:lnTo>
                  <a:pt x="5933725" y="924672"/>
                </a:lnTo>
                <a:lnTo>
                  <a:pt x="0" y="924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3058232" y="-230318"/>
            <a:ext cx="5229768" cy="3595466"/>
          </a:xfrm>
          <a:custGeom>
            <a:avLst/>
            <a:gdLst/>
            <a:ahLst/>
            <a:cxnLst/>
            <a:rect r="r" b="b" t="t" l="l"/>
            <a:pathLst>
              <a:path h="3595466" w="5229768">
                <a:moveTo>
                  <a:pt x="0" y="0"/>
                </a:moveTo>
                <a:lnTo>
                  <a:pt x="5229768" y="0"/>
                </a:lnTo>
                <a:lnTo>
                  <a:pt x="5229768" y="3595465"/>
                </a:lnTo>
                <a:lnTo>
                  <a:pt x="0" y="35954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9785001" y="6088371"/>
            <a:ext cx="217084" cy="2170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8" id="8"/>
          <p:cNvGrpSpPr/>
          <p:nvPr/>
        </p:nvGrpSpPr>
        <p:grpSpPr>
          <a:xfrm rot="0">
            <a:off x="9785001" y="6710176"/>
            <a:ext cx="217084" cy="21708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1" id="11"/>
          <p:cNvGrpSpPr/>
          <p:nvPr/>
        </p:nvGrpSpPr>
        <p:grpSpPr>
          <a:xfrm rot="0">
            <a:off x="9785001" y="7331980"/>
            <a:ext cx="217084" cy="21708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4" id="14"/>
          <p:cNvGrpSpPr/>
          <p:nvPr/>
        </p:nvGrpSpPr>
        <p:grpSpPr>
          <a:xfrm rot="0">
            <a:off x="9785001" y="7954902"/>
            <a:ext cx="217084" cy="21708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sp>
        <p:nvSpPr>
          <p:cNvPr name="Freeform 17" id="17"/>
          <p:cNvSpPr/>
          <p:nvPr/>
        </p:nvSpPr>
        <p:spPr>
          <a:xfrm flipH="false" flipV="false" rot="0">
            <a:off x="1365022" y="1906020"/>
            <a:ext cx="6467438" cy="7013674"/>
          </a:xfrm>
          <a:custGeom>
            <a:avLst/>
            <a:gdLst/>
            <a:ahLst/>
            <a:cxnLst/>
            <a:rect r="r" b="b" t="t" l="l"/>
            <a:pathLst>
              <a:path h="7013674" w="6467438">
                <a:moveTo>
                  <a:pt x="0" y="0"/>
                </a:moveTo>
                <a:lnTo>
                  <a:pt x="6467438" y="0"/>
                </a:lnTo>
                <a:lnTo>
                  <a:pt x="6467438" y="7013674"/>
                </a:lnTo>
                <a:lnTo>
                  <a:pt x="0" y="7013674"/>
                </a:lnTo>
                <a:lnTo>
                  <a:pt x="0" y="0"/>
                </a:lnTo>
                <a:close/>
              </a:path>
            </a:pathLst>
          </a:custGeom>
          <a:blipFill>
            <a:blip r:embed="rId7"/>
            <a:stretch>
              <a:fillRect l="0" t="0" r="0" b="0"/>
            </a:stretch>
          </a:blipFill>
        </p:spPr>
      </p:sp>
      <p:sp>
        <p:nvSpPr>
          <p:cNvPr name="TextBox 18" id="18"/>
          <p:cNvSpPr txBox="true"/>
          <p:nvPr/>
        </p:nvSpPr>
        <p:spPr>
          <a:xfrm rot="0">
            <a:off x="8315378" y="2995882"/>
            <a:ext cx="9155752" cy="2801944"/>
          </a:xfrm>
          <a:prstGeom prst="rect">
            <a:avLst/>
          </a:prstGeom>
        </p:spPr>
        <p:txBody>
          <a:bodyPr anchor="t" rtlCol="false" tIns="0" lIns="0" bIns="0" rIns="0">
            <a:spAutoFit/>
          </a:bodyPr>
          <a:lstStyle/>
          <a:p>
            <a:pPr algn="just">
              <a:lnSpc>
                <a:spcPts val="4446"/>
              </a:lnSpc>
            </a:pPr>
            <a:r>
              <a:rPr lang="en-US" sz="3800">
                <a:solidFill>
                  <a:srgbClr val="FFFFFF"/>
                </a:solidFill>
                <a:latin typeface="Roboto Condensed"/>
              </a:rPr>
              <a:t>Cấu trúc BANG phân chia không gian giá trị thành các khối hình chữ nhật và quản lý các điểm dữ liệu thông qua tập hợp giúp tạo ra một cấu trúc có tổ chức để hiệu quả phân chia mẫu bao gồm các thành phần sau:</a:t>
            </a:r>
          </a:p>
        </p:txBody>
      </p:sp>
      <p:sp>
        <p:nvSpPr>
          <p:cNvPr name="TextBox 19" id="19"/>
          <p:cNvSpPr txBox="true"/>
          <p:nvPr/>
        </p:nvSpPr>
        <p:spPr>
          <a:xfrm rot="0">
            <a:off x="10460441" y="5938055"/>
            <a:ext cx="9875942" cy="517717"/>
          </a:xfrm>
          <a:prstGeom prst="rect">
            <a:avLst/>
          </a:prstGeom>
        </p:spPr>
        <p:txBody>
          <a:bodyPr anchor="t" rtlCol="false" tIns="0" lIns="0" bIns="0" rIns="0">
            <a:spAutoFit/>
          </a:bodyPr>
          <a:lstStyle/>
          <a:p>
            <a:pPr>
              <a:lnSpc>
                <a:spcPts val="4041"/>
              </a:lnSpc>
            </a:pPr>
            <a:r>
              <a:rPr lang="en-US" sz="3454">
                <a:solidFill>
                  <a:srgbClr val="FFFFFF"/>
                </a:solidFill>
                <a:latin typeface="Roboto Condensed"/>
              </a:rPr>
              <a:t>Thư mục lưới</a:t>
            </a:r>
          </a:p>
        </p:txBody>
      </p:sp>
      <p:sp>
        <p:nvSpPr>
          <p:cNvPr name="TextBox 20" id="20"/>
          <p:cNvSpPr txBox="true"/>
          <p:nvPr/>
        </p:nvSpPr>
        <p:spPr>
          <a:xfrm rot="0">
            <a:off x="10460441" y="6559859"/>
            <a:ext cx="9875942" cy="517717"/>
          </a:xfrm>
          <a:prstGeom prst="rect">
            <a:avLst/>
          </a:prstGeom>
        </p:spPr>
        <p:txBody>
          <a:bodyPr anchor="t" rtlCol="false" tIns="0" lIns="0" bIns="0" rIns="0">
            <a:spAutoFit/>
          </a:bodyPr>
          <a:lstStyle/>
          <a:p>
            <a:pPr>
              <a:lnSpc>
                <a:spcPts val="4041"/>
              </a:lnSpc>
            </a:pPr>
            <a:r>
              <a:rPr lang="en-US" sz="3454">
                <a:solidFill>
                  <a:srgbClr val="FFFFFF"/>
                </a:solidFill>
                <a:latin typeface="Roboto Condensed"/>
              </a:rPr>
              <a:t>Vùng lưới</a:t>
            </a:r>
          </a:p>
        </p:txBody>
      </p:sp>
      <p:sp>
        <p:nvSpPr>
          <p:cNvPr name="TextBox 21" id="21"/>
          <p:cNvSpPr txBox="true"/>
          <p:nvPr/>
        </p:nvSpPr>
        <p:spPr>
          <a:xfrm rot="0">
            <a:off x="10460441" y="7181663"/>
            <a:ext cx="9875942" cy="517717"/>
          </a:xfrm>
          <a:prstGeom prst="rect">
            <a:avLst/>
          </a:prstGeom>
        </p:spPr>
        <p:txBody>
          <a:bodyPr anchor="t" rtlCol="false" tIns="0" lIns="0" bIns="0" rIns="0">
            <a:spAutoFit/>
          </a:bodyPr>
          <a:lstStyle/>
          <a:p>
            <a:pPr>
              <a:lnSpc>
                <a:spcPts val="4041"/>
              </a:lnSpc>
            </a:pPr>
            <a:r>
              <a:rPr lang="en-US" sz="3454">
                <a:solidFill>
                  <a:srgbClr val="FFFFFF"/>
                </a:solidFill>
                <a:latin typeface="Roboto Condensed"/>
              </a:rPr>
              <a:t>Khối dữ liệu</a:t>
            </a:r>
          </a:p>
        </p:txBody>
      </p:sp>
      <p:sp>
        <p:nvSpPr>
          <p:cNvPr name="TextBox 22" id="22"/>
          <p:cNvSpPr txBox="true"/>
          <p:nvPr/>
        </p:nvSpPr>
        <p:spPr>
          <a:xfrm rot="0">
            <a:off x="10460441" y="7803467"/>
            <a:ext cx="9875942" cy="517717"/>
          </a:xfrm>
          <a:prstGeom prst="rect">
            <a:avLst/>
          </a:prstGeom>
        </p:spPr>
        <p:txBody>
          <a:bodyPr anchor="t" rtlCol="false" tIns="0" lIns="0" bIns="0" rIns="0">
            <a:spAutoFit/>
          </a:bodyPr>
          <a:lstStyle/>
          <a:p>
            <a:pPr>
              <a:lnSpc>
                <a:spcPts val="4041"/>
              </a:lnSpc>
            </a:pPr>
            <a:r>
              <a:rPr lang="en-US" sz="3454">
                <a:solidFill>
                  <a:srgbClr val="FFFFFF"/>
                </a:solidFill>
                <a:latin typeface="Roboto Condensed"/>
              </a:rPr>
              <a:t>Vùng khối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19753649" y="-1250900"/>
            <a:ext cx="22666850" cy="12496550"/>
            <a:chOff x="0" y="0"/>
            <a:chExt cx="5969870" cy="3291272"/>
          </a:xfrm>
        </p:grpSpPr>
        <p:sp>
          <p:nvSpPr>
            <p:cNvPr name="Freeform 3" id="3"/>
            <p:cNvSpPr/>
            <p:nvPr/>
          </p:nvSpPr>
          <p:spPr>
            <a:xfrm flipH="false" flipV="false" rot="0">
              <a:off x="0" y="0"/>
              <a:ext cx="5969870" cy="3291272"/>
            </a:xfrm>
            <a:custGeom>
              <a:avLst/>
              <a:gdLst/>
              <a:ahLst/>
              <a:cxnLst/>
              <a:rect r="r" b="b" t="t" l="l"/>
              <a:pathLst>
                <a:path h="3291272" w="5969870">
                  <a:moveTo>
                    <a:pt x="0" y="0"/>
                  </a:moveTo>
                  <a:lnTo>
                    <a:pt x="5969870" y="0"/>
                  </a:lnTo>
                  <a:lnTo>
                    <a:pt x="5969870" y="3291272"/>
                  </a:lnTo>
                  <a:lnTo>
                    <a:pt x="0" y="3291272"/>
                  </a:lnTo>
                  <a:close/>
                </a:path>
              </a:pathLst>
            </a:custGeom>
            <a:solidFill>
              <a:srgbClr val="35858B"/>
            </a:solidFill>
          </p:spPr>
        </p:sp>
        <p:sp>
          <p:nvSpPr>
            <p:cNvPr name="TextBox 4" id="4"/>
            <p:cNvSpPr txBox="true"/>
            <p:nvPr/>
          </p:nvSpPr>
          <p:spPr>
            <a:xfrm>
              <a:off x="0" y="-38100"/>
              <a:ext cx="5969870" cy="33293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579375" y="-1250900"/>
            <a:ext cx="2969200" cy="12496550"/>
            <a:chOff x="0" y="0"/>
            <a:chExt cx="782012" cy="3291272"/>
          </a:xfrm>
        </p:grpSpPr>
        <p:sp>
          <p:nvSpPr>
            <p:cNvPr name="Freeform 6" id="6"/>
            <p:cNvSpPr/>
            <p:nvPr/>
          </p:nvSpPr>
          <p:spPr>
            <a:xfrm flipH="false" flipV="false" rot="0">
              <a:off x="0" y="0"/>
              <a:ext cx="782012" cy="3291272"/>
            </a:xfrm>
            <a:custGeom>
              <a:avLst/>
              <a:gdLst/>
              <a:ahLst/>
              <a:cxnLst/>
              <a:rect r="r" b="b" t="t" l="l"/>
              <a:pathLst>
                <a:path h="3291272" w="782012">
                  <a:moveTo>
                    <a:pt x="0" y="0"/>
                  </a:moveTo>
                  <a:lnTo>
                    <a:pt x="782012" y="0"/>
                  </a:lnTo>
                  <a:lnTo>
                    <a:pt x="782012" y="3291272"/>
                  </a:lnTo>
                  <a:lnTo>
                    <a:pt x="0" y="3291272"/>
                  </a:lnTo>
                  <a:close/>
                </a:path>
              </a:pathLst>
            </a:custGeom>
            <a:solidFill>
              <a:srgbClr val="35858B"/>
            </a:solidFill>
          </p:spPr>
        </p:sp>
        <p:sp>
          <p:nvSpPr>
            <p:cNvPr name="TextBox 7" id="7"/>
            <p:cNvSpPr txBox="true"/>
            <p:nvPr/>
          </p:nvSpPr>
          <p:spPr>
            <a:xfrm>
              <a:off x="0" y="-38100"/>
              <a:ext cx="782012" cy="33293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10356588" y="5013876"/>
            <a:ext cx="10445574" cy="417823"/>
          </a:xfrm>
          <a:custGeom>
            <a:avLst/>
            <a:gdLst/>
            <a:ahLst/>
            <a:cxnLst/>
            <a:rect r="r" b="b" t="t" l="l"/>
            <a:pathLst>
              <a:path h="417823" w="10445574">
                <a:moveTo>
                  <a:pt x="0" y="0"/>
                </a:moveTo>
                <a:lnTo>
                  <a:pt x="10445574" y="0"/>
                </a:lnTo>
                <a:lnTo>
                  <a:pt x="10445574" y="417822"/>
                </a:lnTo>
                <a:lnTo>
                  <a:pt x="0" y="417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5400000">
            <a:off x="-2309587" y="5013876"/>
            <a:ext cx="10445574" cy="417823"/>
          </a:xfrm>
          <a:custGeom>
            <a:avLst/>
            <a:gdLst/>
            <a:ahLst/>
            <a:cxnLst/>
            <a:rect r="r" b="b" t="t" l="l"/>
            <a:pathLst>
              <a:path h="417823" w="10445574">
                <a:moveTo>
                  <a:pt x="10445574" y="0"/>
                </a:moveTo>
                <a:lnTo>
                  <a:pt x="0" y="0"/>
                </a:lnTo>
                <a:lnTo>
                  <a:pt x="0" y="417822"/>
                </a:lnTo>
                <a:lnTo>
                  <a:pt x="10445574" y="417822"/>
                </a:lnTo>
                <a:lnTo>
                  <a:pt x="1044557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1731322" y="81307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5400000">
            <a:off x="14716868" y="81307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5400000">
            <a:off x="-1731322" y="6707407"/>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400000">
            <a:off x="14716868" y="6707407"/>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5389879" y="3297516"/>
            <a:ext cx="7508242" cy="1648769"/>
          </a:xfrm>
          <a:custGeom>
            <a:avLst/>
            <a:gdLst/>
            <a:ahLst/>
            <a:cxnLst/>
            <a:rect r="r" b="b" t="t" l="l"/>
            <a:pathLst>
              <a:path h="1648769" w="7508242">
                <a:moveTo>
                  <a:pt x="0" y="0"/>
                </a:moveTo>
                <a:lnTo>
                  <a:pt x="7508242" y="0"/>
                </a:lnTo>
                <a:lnTo>
                  <a:pt x="7508242" y="1648770"/>
                </a:lnTo>
                <a:lnTo>
                  <a:pt x="0" y="1648770"/>
                </a:lnTo>
                <a:lnTo>
                  <a:pt x="0" y="0"/>
                </a:lnTo>
                <a:close/>
              </a:path>
            </a:pathLst>
          </a:custGeom>
          <a:blipFill>
            <a:blip r:embed="rId7"/>
            <a:stretch>
              <a:fillRect l="0" t="0" r="0" b="0"/>
            </a:stretch>
          </a:blipFill>
        </p:spPr>
      </p:sp>
      <p:sp>
        <p:nvSpPr>
          <p:cNvPr name="Freeform 15" id="15"/>
          <p:cNvSpPr/>
          <p:nvPr/>
        </p:nvSpPr>
        <p:spPr>
          <a:xfrm flipH="false" flipV="false" rot="0">
            <a:off x="8219074" y="6249552"/>
            <a:ext cx="1849851" cy="1328530"/>
          </a:xfrm>
          <a:custGeom>
            <a:avLst/>
            <a:gdLst/>
            <a:ahLst/>
            <a:cxnLst/>
            <a:rect r="r" b="b" t="t" l="l"/>
            <a:pathLst>
              <a:path h="1328530" w="1849851">
                <a:moveTo>
                  <a:pt x="0" y="0"/>
                </a:moveTo>
                <a:lnTo>
                  <a:pt x="1849852" y="0"/>
                </a:lnTo>
                <a:lnTo>
                  <a:pt x="1849852" y="1328529"/>
                </a:lnTo>
                <a:lnTo>
                  <a:pt x="0" y="1328529"/>
                </a:lnTo>
                <a:lnTo>
                  <a:pt x="0" y="0"/>
                </a:lnTo>
                <a:close/>
              </a:path>
            </a:pathLst>
          </a:custGeom>
          <a:blipFill>
            <a:blip r:embed="rId8"/>
            <a:stretch>
              <a:fillRect l="0" t="0" r="0" b="0"/>
            </a:stretch>
          </a:blipFill>
        </p:spPr>
      </p:sp>
      <p:sp>
        <p:nvSpPr>
          <p:cNvPr name="TextBox 16" id="16"/>
          <p:cNvSpPr txBox="true"/>
          <p:nvPr/>
        </p:nvSpPr>
        <p:spPr>
          <a:xfrm rot="0">
            <a:off x="3626315" y="1804187"/>
            <a:ext cx="11267013" cy="955167"/>
          </a:xfrm>
          <a:prstGeom prst="rect">
            <a:avLst/>
          </a:prstGeom>
        </p:spPr>
        <p:txBody>
          <a:bodyPr anchor="t" rtlCol="false" tIns="0" lIns="0" bIns="0" rIns="0">
            <a:spAutoFit/>
          </a:bodyPr>
          <a:lstStyle/>
          <a:p>
            <a:pPr algn="just">
              <a:lnSpc>
                <a:spcPts val="3743"/>
              </a:lnSpc>
              <a:spcBef>
                <a:spcPct val="0"/>
              </a:spcBef>
            </a:pPr>
            <a:r>
              <a:rPr lang="en-US" sz="3199">
                <a:solidFill>
                  <a:srgbClr val="FFFFFF"/>
                </a:solidFill>
                <a:latin typeface="Roboto Condensed"/>
              </a:rPr>
              <a:t>Thuật toán này được sử dụng trong BANG-Clustering dùng để tính toán chỉ số mật độ cho từng khối dữ liệu trong không gian giá trị</a:t>
            </a:r>
          </a:p>
        </p:txBody>
      </p:sp>
      <p:sp>
        <p:nvSpPr>
          <p:cNvPr name="TextBox 17" id="17"/>
          <p:cNvSpPr txBox="true"/>
          <p:nvPr/>
        </p:nvSpPr>
        <p:spPr>
          <a:xfrm rot="0">
            <a:off x="3394672" y="554546"/>
            <a:ext cx="11498656" cy="957834"/>
          </a:xfrm>
          <a:prstGeom prst="rect">
            <a:avLst/>
          </a:prstGeom>
        </p:spPr>
        <p:txBody>
          <a:bodyPr anchor="t" rtlCol="false" tIns="0" lIns="0" bIns="0" rIns="0">
            <a:spAutoFit/>
          </a:bodyPr>
          <a:lstStyle/>
          <a:p>
            <a:pPr algn="ctr">
              <a:lnSpc>
                <a:spcPts val="7487"/>
              </a:lnSpc>
            </a:pPr>
            <a:r>
              <a:rPr lang="en-US" sz="6399">
                <a:solidFill>
                  <a:srgbClr val="3DEDE8"/>
                </a:solidFill>
                <a:latin typeface="Roboto Condensed Bold"/>
              </a:rPr>
              <a:t>Density Index Algorithm</a:t>
            </a:r>
          </a:p>
        </p:txBody>
      </p:sp>
      <p:sp>
        <p:nvSpPr>
          <p:cNvPr name="TextBox 18" id="18"/>
          <p:cNvSpPr txBox="true"/>
          <p:nvPr/>
        </p:nvSpPr>
        <p:spPr>
          <a:xfrm rot="0">
            <a:off x="3626315" y="5333408"/>
            <a:ext cx="11267013" cy="1032510"/>
          </a:xfrm>
          <a:prstGeom prst="rect">
            <a:avLst/>
          </a:prstGeom>
        </p:spPr>
        <p:txBody>
          <a:bodyPr anchor="t" rtlCol="false" tIns="0" lIns="0" bIns="0" rIns="0">
            <a:spAutoFit/>
          </a:bodyPr>
          <a:lstStyle/>
          <a:p>
            <a:pPr algn="just">
              <a:lnSpc>
                <a:spcPts val="4094"/>
              </a:lnSpc>
              <a:spcBef>
                <a:spcPct val="0"/>
              </a:spcBef>
            </a:pPr>
            <a:r>
              <a:rPr lang="en-US" sz="3499">
                <a:solidFill>
                  <a:srgbClr val="FFFFFF"/>
                </a:solidFill>
                <a:latin typeface="Roboto Condensed"/>
              </a:rPr>
              <a:t>Sau khi tính xong thể tích của khối, nhóm tiến hành tính chỉ số mật độ của khối</a:t>
            </a:r>
          </a:p>
        </p:txBody>
      </p:sp>
      <p:sp>
        <p:nvSpPr>
          <p:cNvPr name="TextBox 19" id="19"/>
          <p:cNvSpPr txBox="true"/>
          <p:nvPr/>
        </p:nvSpPr>
        <p:spPr>
          <a:xfrm rot="0">
            <a:off x="3626315" y="8381991"/>
            <a:ext cx="11267013" cy="1032510"/>
          </a:xfrm>
          <a:prstGeom prst="rect">
            <a:avLst/>
          </a:prstGeom>
        </p:spPr>
        <p:txBody>
          <a:bodyPr anchor="t" rtlCol="false" tIns="0" lIns="0" bIns="0" rIns="0">
            <a:spAutoFit/>
          </a:bodyPr>
          <a:lstStyle/>
          <a:p>
            <a:pPr algn="just">
              <a:lnSpc>
                <a:spcPts val="4094"/>
              </a:lnSpc>
              <a:spcBef>
                <a:spcPct val="0"/>
              </a:spcBef>
            </a:pPr>
            <a:r>
              <a:rPr lang="en-US" sz="3499">
                <a:solidFill>
                  <a:srgbClr val="FFFFFF"/>
                </a:solidFill>
                <a:latin typeface="Roboto Condensed"/>
              </a:rPr>
              <a:t>Sắp xếp các khối theo chỉ số mật độ giảm dần.Từ đó xây dựng các trung tâm cụm mới hoặc nhóm với các cụm hiện có</a:t>
            </a:r>
          </a:p>
        </p:txBody>
      </p:sp>
      <p:sp>
        <p:nvSpPr>
          <p:cNvPr name="TextBox 20" id="20"/>
          <p:cNvSpPr txBox="true"/>
          <p:nvPr/>
        </p:nvSpPr>
        <p:spPr>
          <a:xfrm rot="0">
            <a:off x="7123328" y="7730963"/>
            <a:ext cx="5005510" cy="166128"/>
          </a:xfrm>
          <a:prstGeom prst="rect">
            <a:avLst/>
          </a:prstGeom>
        </p:spPr>
        <p:txBody>
          <a:bodyPr anchor="t" rtlCol="false" tIns="0" lIns="0" bIns="0" rIns="0">
            <a:spAutoFit/>
          </a:bodyPr>
          <a:lstStyle/>
          <a:p>
            <a:pPr algn="just">
              <a:lnSpc>
                <a:spcPts val="1290"/>
              </a:lnSpc>
              <a:spcBef>
                <a:spcPct val="0"/>
              </a:spcBef>
            </a:pPr>
            <a:r>
              <a:rPr lang="en-US" sz="1103">
                <a:solidFill>
                  <a:srgbClr val="FFFFFF"/>
                </a:solidFill>
                <a:latin typeface="Roboto Condensed Italics"/>
              </a:rPr>
              <a:t>Erich Schikuta and Martin Erhart, The BANG-Clustering System: Grid-Based Data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614465" y="9258300"/>
            <a:ext cx="5933725" cy="924672"/>
          </a:xfrm>
          <a:custGeom>
            <a:avLst/>
            <a:gdLst/>
            <a:ahLst/>
            <a:cxnLst/>
            <a:rect r="r" b="b" t="t" l="l"/>
            <a:pathLst>
              <a:path h="924672" w="5933725">
                <a:moveTo>
                  <a:pt x="0" y="0"/>
                </a:moveTo>
                <a:lnTo>
                  <a:pt x="5933725" y="0"/>
                </a:lnTo>
                <a:lnTo>
                  <a:pt x="5933725" y="924672"/>
                </a:lnTo>
                <a:lnTo>
                  <a:pt x="0" y="924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800000">
            <a:off x="13058232" y="-230318"/>
            <a:ext cx="5229768" cy="3595466"/>
          </a:xfrm>
          <a:custGeom>
            <a:avLst/>
            <a:gdLst/>
            <a:ahLst/>
            <a:cxnLst/>
            <a:rect r="r" b="b" t="t" l="l"/>
            <a:pathLst>
              <a:path h="3595466" w="5229768">
                <a:moveTo>
                  <a:pt x="0" y="0"/>
                </a:moveTo>
                <a:lnTo>
                  <a:pt x="5229768" y="0"/>
                </a:lnTo>
                <a:lnTo>
                  <a:pt x="5229768" y="3595465"/>
                </a:lnTo>
                <a:lnTo>
                  <a:pt x="0" y="35954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063315" y="1893753"/>
            <a:ext cx="6915158" cy="7179853"/>
          </a:xfrm>
          <a:custGeom>
            <a:avLst/>
            <a:gdLst/>
            <a:ahLst/>
            <a:cxnLst/>
            <a:rect r="r" b="b" t="t" l="l"/>
            <a:pathLst>
              <a:path h="7179853" w="6915158">
                <a:moveTo>
                  <a:pt x="0" y="0"/>
                </a:moveTo>
                <a:lnTo>
                  <a:pt x="6915158" y="0"/>
                </a:lnTo>
                <a:lnTo>
                  <a:pt x="6915158" y="7179853"/>
                </a:lnTo>
                <a:lnTo>
                  <a:pt x="0" y="7179853"/>
                </a:lnTo>
                <a:lnTo>
                  <a:pt x="0" y="0"/>
                </a:lnTo>
                <a:close/>
              </a:path>
            </a:pathLst>
          </a:custGeom>
          <a:blipFill>
            <a:blip r:embed="rId7"/>
            <a:stretch>
              <a:fillRect l="0" t="0" r="0" b="0"/>
            </a:stretch>
          </a:blipFill>
        </p:spPr>
      </p:sp>
      <p:sp>
        <p:nvSpPr>
          <p:cNvPr name="TextBox 5" id="5"/>
          <p:cNvSpPr txBox="true"/>
          <p:nvPr/>
        </p:nvSpPr>
        <p:spPr>
          <a:xfrm rot="0">
            <a:off x="870818" y="554546"/>
            <a:ext cx="3345537" cy="957834"/>
          </a:xfrm>
          <a:prstGeom prst="rect">
            <a:avLst/>
          </a:prstGeom>
        </p:spPr>
        <p:txBody>
          <a:bodyPr anchor="t" rtlCol="false" tIns="0" lIns="0" bIns="0" rIns="0">
            <a:spAutoFit/>
          </a:bodyPr>
          <a:lstStyle/>
          <a:p>
            <a:pPr>
              <a:lnSpc>
                <a:spcPts val="7487"/>
              </a:lnSpc>
            </a:pPr>
            <a:r>
              <a:rPr lang="en-US" sz="6399">
                <a:solidFill>
                  <a:srgbClr val="3DEDE8"/>
                </a:solidFill>
                <a:latin typeface="Roboto Condensed Bold"/>
              </a:rPr>
              <a:t>Neighbors</a:t>
            </a:r>
          </a:p>
        </p:txBody>
      </p:sp>
      <p:sp>
        <p:nvSpPr>
          <p:cNvPr name="TextBox 6" id="6"/>
          <p:cNvSpPr txBox="true"/>
          <p:nvPr/>
        </p:nvSpPr>
        <p:spPr>
          <a:xfrm rot="0">
            <a:off x="9572401" y="3972489"/>
            <a:ext cx="7375172" cy="2342023"/>
          </a:xfrm>
          <a:prstGeom prst="rect">
            <a:avLst/>
          </a:prstGeom>
        </p:spPr>
        <p:txBody>
          <a:bodyPr anchor="t" rtlCol="false" tIns="0" lIns="0" bIns="0" rIns="0">
            <a:spAutoFit/>
          </a:bodyPr>
          <a:lstStyle/>
          <a:p>
            <a:pPr algn="just">
              <a:lnSpc>
                <a:spcPts val="4602"/>
              </a:lnSpc>
            </a:pPr>
            <a:r>
              <a:rPr lang="en-US" sz="3933">
                <a:solidFill>
                  <a:srgbClr val="FFFFFF"/>
                </a:solidFill>
                <a:latin typeface="Roboto Condensed"/>
              </a:rPr>
              <a:t>Trong cấu trúc BANG, có hai loại “neighborhood” có thể được phân biệt là “normal neighborhood” và “refined neighborhood”.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19753649" y="-1250900"/>
            <a:ext cx="22666850" cy="12496550"/>
            <a:chOff x="0" y="0"/>
            <a:chExt cx="5969870" cy="3291272"/>
          </a:xfrm>
        </p:grpSpPr>
        <p:sp>
          <p:nvSpPr>
            <p:cNvPr name="Freeform 3" id="3"/>
            <p:cNvSpPr/>
            <p:nvPr/>
          </p:nvSpPr>
          <p:spPr>
            <a:xfrm flipH="false" flipV="false" rot="0">
              <a:off x="0" y="0"/>
              <a:ext cx="5969870" cy="3291272"/>
            </a:xfrm>
            <a:custGeom>
              <a:avLst/>
              <a:gdLst/>
              <a:ahLst/>
              <a:cxnLst/>
              <a:rect r="r" b="b" t="t" l="l"/>
              <a:pathLst>
                <a:path h="3291272" w="5969870">
                  <a:moveTo>
                    <a:pt x="0" y="0"/>
                  </a:moveTo>
                  <a:lnTo>
                    <a:pt x="5969870" y="0"/>
                  </a:lnTo>
                  <a:lnTo>
                    <a:pt x="5969870" y="3291272"/>
                  </a:lnTo>
                  <a:lnTo>
                    <a:pt x="0" y="3291272"/>
                  </a:lnTo>
                  <a:close/>
                </a:path>
              </a:pathLst>
            </a:custGeom>
            <a:solidFill>
              <a:srgbClr val="35858B"/>
            </a:solidFill>
          </p:spPr>
        </p:sp>
        <p:sp>
          <p:nvSpPr>
            <p:cNvPr name="TextBox 4" id="4"/>
            <p:cNvSpPr txBox="true"/>
            <p:nvPr/>
          </p:nvSpPr>
          <p:spPr>
            <a:xfrm>
              <a:off x="0" y="-38100"/>
              <a:ext cx="5969870" cy="33293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579375" y="-1250900"/>
            <a:ext cx="2969200" cy="12496550"/>
            <a:chOff x="0" y="0"/>
            <a:chExt cx="782012" cy="3291272"/>
          </a:xfrm>
        </p:grpSpPr>
        <p:sp>
          <p:nvSpPr>
            <p:cNvPr name="Freeform 6" id="6"/>
            <p:cNvSpPr/>
            <p:nvPr/>
          </p:nvSpPr>
          <p:spPr>
            <a:xfrm flipH="false" flipV="false" rot="0">
              <a:off x="0" y="0"/>
              <a:ext cx="782012" cy="3291272"/>
            </a:xfrm>
            <a:custGeom>
              <a:avLst/>
              <a:gdLst/>
              <a:ahLst/>
              <a:cxnLst/>
              <a:rect r="r" b="b" t="t" l="l"/>
              <a:pathLst>
                <a:path h="3291272" w="782012">
                  <a:moveTo>
                    <a:pt x="0" y="0"/>
                  </a:moveTo>
                  <a:lnTo>
                    <a:pt x="782012" y="0"/>
                  </a:lnTo>
                  <a:lnTo>
                    <a:pt x="782012" y="3291272"/>
                  </a:lnTo>
                  <a:lnTo>
                    <a:pt x="0" y="3291272"/>
                  </a:lnTo>
                  <a:close/>
                </a:path>
              </a:pathLst>
            </a:custGeom>
            <a:solidFill>
              <a:srgbClr val="35858B"/>
            </a:solidFill>
          </p:spPr>
        </p:sp>
        <p:sp>
          <p:nvSpPr>
            <p:cNvPr name="TextBox 7" id="7"/>
            <p:cNvSpPr txBox="true"/>
            <p:nvPr/>
          </p:nvSpPr>
          <p:spPr>
            <a:xfrm>
              <a:off x="0" y="-38100"/>
              <a:ext cx="782012" cy="33293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10356588" y="5013876"/>
            <a:ext cx="10445574" cy="417823"/>
          </a:xfrm>
          <a:custGeom>
            <a:avLst/>
            <a:gdLst/>
            <a:ahLst/>
            <a:cxnLst/>
            <a:rect r="r" b="b" t="t" l="l"/>
            <a:pathLst>
              <a:path h="417823" w="10445574">
                <a:moveTo>
                  <a:pt x="0" y="0"/>
                </a:moveTo>
                <a:lnTo>
                  <a:pt x="10445574" y="0"/>
                </a:lnTo>
                <a:lnTo>
                  <a:pt x="10445574" y="417822"/>
                </a:lnTo>
                <a:lnTo>
                  <a:pt x="0" y="417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5400000">
            <a:off x="-2309587" y="5013876"/>
            <a:ext cx="10445574" cy="417823"/>
          </a:xfrm>
          <a:custGeom>
            <a:avLst/>
            <a:gdLst/>
            <a:ahLst/>
            <a:cxnLst/>
            <a:rect r="r" b="b" t="t" l="l"/>
            <a:pathLst>
              <a:path h="417823" w="10445574">
                <a:moveTo>
                  <a:pt x="10445574" y="0"/>
                </a:moveTo>
                <a:lnTo>
                  <a:pt x="0" y="0"/>
                </a:lnTo>
                <a:lnTo>
                  <a:pt x="0" y="417822"/>
                </a:lnTo>
                <a:lnTo>
                  <a:pt x="10445574" y="417822"/>
                </a:lnTo>
                <a:lnTo>
                  <a:pt x="1044557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1731322" y="81307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5400000">
            <a:off x="14716868" y="81307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5400000">
            <a:off x="-1731322" y="6707407"/>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400000">
            <a:off x="14716868" y="6707407"/>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3774063" y="2894024"/>
            <a:ext cx="11267013" cy="1174689"/>
          </a:xfrm>
          <a:prstGeom prst="rect">
            <a:avLst/>
          </a:prstGeom>
        </p:spPr>
        <p:txBody>
          <a:bodyPr anchor="t" rtlCol="false" tIns="0" lIns="0" bIns="0" rIns="0">
            <a:spAutoFit/>
          </a:bodyPr>
          <a:lstStyle/>
          <a:p>
            <a:pPr algn="just">
              <a:lnSpc>
                <a:spcPts val="4688"/>
              </a:lnSpc>
              <a:spcBef>
                <a:spcPct val="0"/>
              </a:spcBef>
            </a:pPr>
            <a:r>
              <a:rPr lang="en-US" sz="4007">
                <a:solidFill>
                  <a:srgbClr val="FFFFFF"/>
                </a:solidFill>
                <a:latin typeface="Roboto Condensed"/>
              </a:rPr>
              <a:t>Dendrogram được tính toán trực tiếp bởi thuật toán phân cụm BANG.</a:t>
            </a:r>
          </a:p>
        </p:txBody>
      </p:sp>
      <p:sp>
        <p:nvSpPr>
          <p:cNvPr name="TextBox 15" id="15"/>
          <p:cNvSpPr txBox="true"/>
          <p:nvPr/>
        </p:nvSpPr>
        <p:spPr>
          <a:xfrm rot="0">
            <a:off x="3394672" y="554546"/>
            <a:ext cx="11498656" cy="957834"/>
          </a:xfrm>
          <a:prstGeom prst="rect">
            <a:avLst/>
          </a:prstGeom>
        </p:spPr>
        <p:txBody>
          <a:bodyPr anchor="t" rtlCol="false" tIns="0" lIns="0" bIns="0" rIns="0">
            <a:spAutoFit/>
          </a:bodyPr>
          <a:lstStyle/>
          <a:p>
            <a:pPr algn="ctr">
              <a:lnSpc>
                <a:spcPts val="7487"/>
              </a:lnSpc>
            </a:pPr>
            <a:r>
              <a:rPr lang="en-US" sz="6399">
                <a:solidFill>
                  <a:srgbClr val="3DEDE8"/>
                </a:solidFill>
                <a:latin typeface="Roboto Condensed Bold"/>
              </a:rPr>
              <a:t>Dendrogram</a:t>
            </a:r>
          </a:p>
        </p:txBody>
      </p:sp>
      <p:sp>
        <p:nvSpPr>
          <p:cNvPr name="TextBox 16" id="16"/>
          <p:cNvSpPr txBox="true"/>
          <p:nvPr/>
        </p:nvSpPr>
        <p:spPr>
          <a:xfrm rot="0">
            <a:off x="3451498" y="4808183"/>
            <a:ext cx="11589578" cy="3188169"/>
          </a:xfrm>
          <a:prstGeom prst="rect">
            <a:avLst/>
          </a:prstGeom>
        </p:spPr>
        <p:txBody>
          <a:bodyPr anchor="t" rtlCol="false" tIns="0" lIns="0" bIns="0" rIns="0">
            <a:spAutoFit/>
          </a:bodyPr>
          <a:lstStyle/>
          <a:p>
            <a:pPr algn="just">
              <a:lnSpc>
                <a:spcPts val="4212"/>
              </a:lnSpc>
            </a:pPr>
            <a:r>
              <a:rPr lang="en-US" sz="3600">
                <a:solidFill>
                  <a:srgbClr val="FFFFFF"/>
                </a:solidFill>
                <a:latin typeface="Roboto Condensed"/>
              </a:rPr>
              <a:t>Nếu R1 là lân cận của R2 và R2 là lân cận của R3 </a:t>
            </a:r>
          </a:p>
          <a:p>
            <a:pPr algn="just" marL="777281" indent="-388640" lvl="1">
              <a:lnSpc>
                <a:spcPts val="4212"/>
              </a:lnSpc>
              <a:buFont typeface="Arial"/>
              <a:buChar char="•"/>
            </a:pPr>
            <a:r>
              <a:rPr lang="en-US" sz="3600">
                <a:solidFill>
                  <a:srgbClr val="FFFFFF"/>
                </a:solidFill>
                <a:latin typeface="Roboto Condensed"/>
              </a:rPr>
              <a:t>R1 &gt; R2 &gt; R3, thì xây dựng với R1, R2, và R3 một cụm (tìm kiếm lân cận bắt đầu từ R3).</a:t>
            </a:r>
          </a:p>
          <a:p>
            <a:pPr algn="just" marL="777281" indent="-388640" lvl="1">
              <a:lnSpc>
                <a:spcPts val="4212"/>
              </a:lnSpc>
              <a:buFont typeface="Arial"/>
              <a:buChar char="•"/>
            </a:pPr>
            <a:r>
              <a:rPr lang="en-US" sz="3600">
                <a:solidFill>
                  <a:srgbClr val="FFFFFF"/>
                </a:solidFill>
                <a:latin typeface="Roboto Condensed"/>
              </a:rPr>
              <a:t>R1 &gt; R2 &lt; R3, thì xây dựng với R1, R2, và R3 một cụm (tìm kiếm lân cận bắt đầu từ R2).</a:t>
            </a:r>
          </a:p>
          <a:p>
            <a:pPr algn="just">
              <a:lnSpc>
                <a:spcPts val="4212"/>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DAF2kqdAQHI</dc:identifier>
  <dcterms:modified xsi:type="dcterms:W3CDTF">2011-08-01T06:04:30Z</dcterms:modified>
  <cp:revision>1</cp:revision>
  <dc:title>Đồ án Machine Learning</dc:title>
</cp:coreProperties>
</file>